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charts/chart2.xml" ContentType="application/vnd.openxmlformats-officedocument.drawingml.chart+xml"/>
  <Override PartName="/ppt/notesSlides/notesSlide6.xml" ContentType="application/vnd.openxmlformats-officedocument.presentationml.notesSlide+xml"/>
  <Override PartName="/ppt/charts/chart3.xml" ContentType="application/vnd.openxmlformats-officedocument.drawingml.chart+xml"/>
  <Override PartName="/ppt/notesSlides/notesSlide7.xml" ContentType="application/vnd.openxmlformats-officedocument.presentationml.notesSlide+xml"/>
  <Override PartName="/ppt/charts/chart4.xml" ContentType="application/vnd.openxmlformats-officedocument.drawingml.chart+xml"/>
  <Override PartName="/ppt/notesSlides/notesSlide8.xml" ContentType="application/vnd.openxmlformats-officedocument.presentationml.notesSlide+xml"/>
  <Override PartName="/ppt/charts/chart5.xml" ContentType="application/vnd.openxmlformats-officedocument.drawingml.chart+xml"/>
  <Override PartName="/ppt/notesSlides/notesSlide9.xml" ContentType="application/vnd.openxmlformats-officedocument.presentationml.notesSlide+xml"/>
  <Override PartName="/ppt/charts/chart6.xml" ContentType="application/vnd.openxmlformats-officedocument.drawingml.chart+xml"/>
  <Override PartName="/ppt/notesSlides/notesSlide10.xml" ContentType="application/vnd.openxmlformats-officedocument.presentationml.notesSlide+xml"/>
  <Override PartName="/ppt/charts/chart7.xml" ContentType="application/vnd.openxmlformats-officedocument.drawingml.chart+xml"/>
  <Override PartName="/ppt/notesSlides/notesSlide11.xml" ContentType="application/vnd.openxmlformats-officedocument.presentationml.notesSlide+xml"/>
  <Override PartName="/ppt/charts/chart8.xml" ContentType="application/vnd.openxmlformats-officedocument.drawingml.chart+xml"/>
  <Override PartName="/ppt/notesSlides/notesSlide12.xml" ContentType="application/vnd.openxmlformats-officedocument.presentationml.notesSlide+xml"/>
  <Override PartName="/ppt/charts/chart9.xml" ContentType="application/vnd.openxmlformats-officedocument.drawingml.chart+xml"/>
  <Override PartName="/ppt/notesSlides/notesSlide13.xml" ContentType="application/vnd.openxmlformats-officedocument.presentationml.notesSlide+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notesSlides/notesSlide14.xml" ContentType="application/vnd.openxmlformats-officedocument.presentationml.notesSlide+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4.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58" r:id="rId2"/>
    <p:sldId id="380" r:id="rId3"/>
    <p:sldId id="360" r:id="rId4"/>
    <p:sldId id="342" r:id="rId5"/>
    <p:sldId id="384" r:id="rId6"/>
    <p:sldId id="385" r:id="rId7"/>
    <p:sldId id="386" r:id="rId8"/>
    <p:sldId id="387" r:id="rId9"/>
    <p:sldId id="388" r:id="rId10"/>
    <p:sldId id="389" r:id="rId11"/>
    <p:sldId id="390" r:id="rId12"/>
    <p:sldId id="383" r:id="rId13"/>
    <p:sldId id="429" r:id="rId14"/>
    <p:sldId id="382" r:id="rId15"/>
    <p:sldId id="381" r:id="rId16"/>
    <p:sldId id="399" r:id="rId17"/>
    <p:sldId id="430" r:id="rId18"/>
    <p:sldId id="431" r:id="rId19"/>
    <p:sldId id="432" r:id="rId20"/>
    <p:sldId id="433" r:id="rId21"/>
    <p:sldId id="391" r:id="rId22"/>
    <p:sldId id="392" r:id="rId23"/>
    <p:sldId id="406" r:id="rId24"/>
    <p:sldId id="434" r:id="rId25"/>
    <p:sldId id="435" r:id="rId26"/>
    <p:sldId id="436" r:id="rId27"/>
    <p:sldId id="438" r:id="rId28"/>
    <p:sldId id="437" r:id="rId29"/>
    <p:sldId id="439" r:id="rId30"/>
    <p:sldId id="393" r:id="rId31"/>
    <p:sldId id="394" r:id="rId32"/>
    <p:sldId id="409" r:id="rId33"/>
    <p:sldId id="440" r:id="rId34"/>
    <p:sldId id="441" r:id="rId35"/>
    <p:sldId id="442" r:id="rId36"/>
    <p:sldId id="445" r:id="rId37"/>
    <p:sldId id="443" r:id="rId38"/>
    <p:sldId id="446" r:id="rId39"/>
    <p:sldId id="444" r:id="rId40"/>
    <p:sldId id="447" r:id="rId41"/>
    <p:sldId id="448" r:id="rId42"/>
    <p:sldId id="341" r:id="rId43"/>
  </p:sldIdLst>
  <p:sldSz cx="12190413" cy="6859588"/>
  <p:notesSz cx="6858000" cy="9144000"/>
  <p:custDataLst>
    <p:tags r:id="rId45"/>
  </p:custDataLst>
  <p:defaultText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1">
          <p15:clr>
            <a:srgbClr val="A4A3A4"/>
          </p15:clr>
        </p15:guide>
        <p15:guide id="4"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93" autoAdjust="0"/>
    <p:restoredTop sz="94497" autoAdjust="0"/>
  </p:normalViewPr>
  <p:slideViewPr>
    <p:cSldViewPr>
      <p:cViewPr varScale="1">
        <p:scale>
          <a:sx n="112" d="100"/>
          <a:sy n="112" d="100"/>
        </p:scale>
        <p:origin x="232" y="416"/>
      </p:cViewPr>
      <p:guideLst>
        <p:guide orient="horz" pos="1620"/>
        <p:guide pos="2880"/>
        <p:guide orient="horz" pos="2161"/>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2" d="100"/>
        <a:sy n="82"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1.bin"/></Relationships>
</file>

<file path=ppt/charts/_rels/chart10.xml.rels><?xml version="1.0" encoding="UTF-8" standalone="yes"?>
<Relationships xmlns="http://schemas.openxmlformats.org/package/2006/relationships"><Relationship Id="rId1" Type="http://schemas.openxmlformats.org/officeDocument/2006/relationships/oleObject" Target="../embeddings/oleObject10.bin"/></Relationships>
</file>

<file path=ppt/charts/_rels/chart11.xml.rels><?xml version="1.0" encoding="UTF-8" standalone="yes"?>
<Relationships xmlns="http://schemas.openxmlformats.org/package/2006/relationships"><Relationship Id="rId1" Type="http://schemas.openxmlformats.org/officeDocument/2006/relationships/oleObject" Target="../embeddings/oleObject11.bin"/></Relationships>
</file>

<file path=ppt/charts/_rels/chart12.xml.rels><?xml version="1.0" encoding="UTF-8" standalone="yes"?>
<Relationships xmlns="http://schemas.openxmlformats.org/package/2006/relationships"><Relationship Id="rId1" Type="http://schemas.openxmlformats.org/officeDocument/2006/relationships/oleObject" Target="../embeddings/oleObject12.bin"/></Relationships>
</file>

<file path=ppt/charts/_rels/chart13.xml.rels><?xml version="1.0" encoding="UTF-8" standalone="yes"?>
<Relationships xmlns="http://schemas.openxmlformats.org/package/2006/relationships"><Relationship Id="rId1" Type="http://schemas.openxmlformats.org/officeDocument/2006/relationships/oleObject" Target="../embeddings/oleObject13.bin"/></Relationships>
</file>

<file path=ppt/charts/_rels/chart14.xml.rels><?xml version="1.0" encoding="UTF-8" standalone="yes"?>
<Relationships xmlns="http://schemas.openxmlformats.org/package/2006/relationships"><Relationship Id="rId1" Type="http://schemas.openxmlformats.org/officeDocument/2006/relationships/oleObject" Target="../embeddings/oleObject14.bin"/></Relationships>
</file>

<file path=ppt/charts/_rels/chart15.xml.rels><?xml version="1.0" encoding="UTF-8" standalone="yes"?>
<Relationships xmlns="http://schemas.openxmlformats.org/package/2006/relationships"><Relationship Id="rId1" Type="http://schemas.openxmlformats.org/officeDocument/2006/relationships/oleObject" Target="../embeddings/oleObject15.bin"/></Relationships>
</file>

<file path=ppt/charts/_rels/chart16.xml.rels><?xml version="1.0" encoding="UTF-8" standalone="yes"?>
<Relationships xmlns="http://schemas.openxmlformats.org/package/2006/relationships"><Relationship Id="rId1" Type="http://schemas.openxmlformats.org/officeDocument/2006/relationships/oleObject" Target="../embeddings/oleObject16.bin"/></Relationships>
</file>

<file path=ppt/charts/_rels/chart17.xml.rels><?xml version="1.0" encoding="UTF-8" standalone="yes"?>
<Relationships xmlns="http://schemas.openxmlformats.org/package/2006/relationships"><Relationship Id="rId1" Type="http://schemas.openxmlformats.org/officeDocument/2006/relationships/oleObject" Target="../embeddings/oleObject17.bin"/></Relationships>
</file>

<file path=ppt/charts/_rels/chart18.xml.rels><?xml version="1.0" encoding="UTF-8" standalone="yes"?>
<Relationships xmlns="http://schemas.openxmlformats.org/package/2006/relationships"><Relationship Id="rId1" Type="http://schemas.openxmlformats.org/officeDocument/2006/relationships/oleObject" Target="../embeddings/oleObject18.bin"/></Relationships>
</file>

<file path=ppt/charts/_rels/chart19.xml.rels><?xml version="1.0" encoding="UTF-8" standalone="yes"?>
<Relationships xmlns="http://schemas.openxmlformats.org/package/2006/relationships"><Relationship Id="rId1" Type="http://schemas.openxmlformats.org/officeDocument/2006/relationships/oleObject" Target="../embeddings/oleObject19.bin"/></Relationships>
</file>

<file path=ppt/charts/_rels/chart2.xml.rels><?xml version="1.0" encoding="UTF-8" standalone="yes"?>
<Relationships xmlns="http://schemas.openxmlformats.org/package/2006/relationships"><Relationship Id="rId1" Type="http://schemas.openxmlformats.org/officeDocument/2006/relationships/oleObject" Target="../embeddings/oleObject2.bin"/></Relationships>
</file>

<file path=ppt/charts/_rels/chart20.xml.rels><?xml version="1.0" encoding="UTF-8" standalone="yes"?>
<Relationships xmlns="http://schemas.openxmlformats.org/package/2006/relationships"><Relationship Id="rId1" Type="http://schemas.openxmlformats.org/officeDocument/2006/relationships/oleObject" Target="../embeddings/oleObject20.bin"/></Relationships>
</file>

<file path=ppt/charts/_rels/chart21.xml.rels><?xml version="1.0" encoding="UTF-8" standalone="yes"?>
<Relationships xmlns="http://schemas.openxmlformats.org/package/2006/relationships"><Relationship Id="rId1" Type="http://schemas.openxmlformats.org/officeDocument/2006/relationships/oleObject" Target="../embeddings/oleObject21.bin"/></Relationships>
</file>

<file path=ppt/charts/_rels/chart22.xml.rels><?xml version="1.0" encoding="UTF-8" standalone="yes"?>
<Relationships xmlns="http://schemas.openxmlformats.org/package/2006/relationships"><Relationship Id="rId1" Type="http://schemas.openxmlformats.org/officeDocument/2006/relationships/oleObject" Target="../embeddings/oleObject22.bin"/></Relationships>
</file>

<file path=ppt/charts/_rels/chart23.xml.rels><?xml version="1.0" encoding="UTF-8" standalone="yes"?>
<Relationships xmlns="http://schemas.openxmlformats.org/package/2006/relationships"><Relationship Id="rId1" Type="http://schemas.openxmlformats.org/officeDocument/2006/relationships/oleObject" Target="../embeddings/oleObject23.bin"/></Relationships>
</file>

<file path=ppt/charts/_rels/chart24.xml.rels><?xml version="1.0" encoding="UTF-8" standalone="yes"?>
<Relationships xmlns="http://schemas.openxmlformats.org/package/2006/relationships"><Relationship Id="rId1" Type="http://schemas.openxmlformats.org/officeDocument/2006/relationships/oleObject" Target="../embeddings/oleObject24.bin"/></Relationships>
</file>

<file path=ppt/charts/_rels/chart3.xml.rels><?xml version="1.0" encoding="UTF-8" standalone="yes"?>
<Relationships xmlns="http://schemas.openxmlformats.org/package/2006/relationships"><Relationship Id="rId1" Type="http://schemas.openxmlformats.org/officeDocument/2006/relationships/oleObject" Target="../embeddings/oleObject3.bin"/></Relationships>
</file>

<file path=ppt/charts/_rels/chart4.xml.rels><?xml version="1.0" encoding="UTF-8" standalone="yes"?>
<Relationships xmlns="http://schemas.openxmlformats.org/package/2006/relationships"><Relationship Id="rId1" Type="http://schemas.openxmlformats.org/officeDocument/2006/relationships/oleObject" Target="../embeddings/oleObject4.bin"/></Relationships>
</file>

<file path=ppt/charts/_rels/chart5.xml.rels><?xml version="1.0" encoding="UTF-8" standalone="yes"?>
<Relationships xmlns="http://schemas.openxmlformats.org/package/2006/relationships"><Relationship Id="rId1" Type="http://schemas.openxmlformats.org/officeDocument/2006/relationships/oleObject" Target="../embeddings/oleObject5.bin"/></Relationships>
</file>

<file path=ppt/charts/_rels/chart6.xml.rels><?xml version="1.0" encoding="UTF-8" standalone="yes"?>
<Relationships xmlns="http://schemas.openxmlformats.org/package/2006/relationships"><Relationship Id="rId1" Type="http://schemas.openxmlformats.org/officeDocument/2006/relationships/oleObject" Target="../embeddings/oleObject6.bin"/></Relationships>
</file>

<file path=ppt/charts/_rels/chart7.xml.rels><?xml version="1.0" encoding="UTF-8" standalone="yes"?>
<Relationships xmlns="http://schemas.openxmlformats.org/package/2006/relationships"><Relationship Id="rId1" Type="http://schemas.openxmlformats.org/officeDocument/2006/relationships/oleObject" Target="../embeddings/oleObject7.bin"/></Relationships>
</file>

<file path=ppt/charts/_rels/chart8.xml.rels><?xml version="1.0" encoding="UTF-8" standalone="yes"?>
<Relationships xmlns="http://schemas.openxmlformats.org/package/2006/relationships"><Relationship Id="rId1" Type="http://schemas.openxmlformats.org/officeDocument/2006/relationships/oleObject" Target="../embeddings/oleObject8.bin"/></Relationships>
</file>

<file path=ppt/charts/_rels/chart9.xml.rels><?xml version="1.0" encoding="UTF-8" standalone="yes"?>
<Relationships xmlns="http://schemas.openxmlformats.org/package/2006/relationships"><Relationship Id="rId1" Type="http://schemas.openxmlformats.org/officeDocument/2006/relationships/oleObject" Target="../embeddings/oleObject9.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系列 1</c:v>
                </c:pt>
              </c:strCache>
            </c:strRef>
          </c:tx>
          <c:spPr>
            <a:solidFill>
              <a:srgbClr val="A3AA01"/>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Sheet1!$B$2:$B$19</c:f>
              <c:numCache>
                <c:formatCode>General</c:formatCode>
                <c:ptCount val="18"/>
                <c:pt idx="0">
                  <c:v>0.3</c:v>
                </c:pt>
                <c:pt idx="1">
                  <c:v>0.3</c:v>
                </c:pt>
                <c:pt idx="2">
                  <c:v>0.2</c:v>
                </c:pt>
                <c:pt idx="3">
                  <c:v>0.4</c:v>
                </c:pt>
                <c:pt idx="4">
                  <c:v>0.4</c:v>
                </c:pt>
                <c:pt idx="5">
                  <c:v>0.3</c:v>
                </c:pt>
                <c:pt idx="6">
                  <c:v>0.4</c:v>
                </c:pt>
                <c:pt idx="7">
                  <c:v>0.4</c:v>
                </c:pt>
                <c:pt idx="8">
                  <c:v>0.5</c:v>
                </c:pt>
                <c:pt idx="9">
                  <c:v>0.4</c:v>
                </c:pt>
                <c:pt idx="10">
                  <c:v>0.3</c:v>
                </c:pt>
                <c:pt idx="11">
                  <c:v>0.3</c:v>
                </c:pt>
                <c:pt idx="12">
                  <c:v>0.4</c:v>
                </c:pt>
                <c:pt idx="13">
                  <c:v>0.4</c:v>
                </c:pt>
                <c:pt idx="14">
                  <c:v>0.3</c:v>
                </c:pt>
                <c:pt idx="15">
                  <c:v>0.4</c:v>
                </c:pt>
                <c:pt idx="16">
                  <c:v>0.5</c:v>
                </c:pt>
                <c:pt idx="17">
                  <c:v>0.4</c:v>
                </c:pt>
              </c:numCache>
            </c:numRef>
          </c:val>
          <c:extLst>
            <c:ext xmlns:c16="http://schemas.microsoft.com/office/drawing/2014/chart" uri="{C3380CC4-5D6E-409C-BE32-E72D297353CC}">
              <c16:uniqueId val="{00000000-5E60-4F24-9670-C1EAFF8498D4}"/>
            </c:ext>
          </c:extLst>
        </c:ser>
        <c:ser>
          <c:idx val="1"/>
          <c:order val="1"/>
          <c:tx>
            <c:strRef>
              <c:f>Sheet1!$C$1</c:f>
              <c:strCache>
                <c:ptCount val="1"/>
                <c:pt idx="0">
                  <c:v>系列 2</c:v>
                </c:pt>
              </c:strCache>
            </c:strRef>
          </c:tx>
          <c:spPr>
            <a:solidFill>
              <a:srgbClr val="BCC702"/>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Sheet1!$C$2:$C$19</c:f>
              <c:numCache>
                <c:formatCode>General</c:formatCode>
                <c:ptCount val="18"/>
                <c:pt idx="0">
                  <c:v>1.6</c:v>
                </c:pt>
                <c:pt idx="1">
                  <c:v>1.7</c:v>
                </c:pt>
                <c:pt idx="2">
                  <c:v>1.9</c:v>
                </c:pt>
                <c:pt idx="3">
                  <c:v>2.1</c:v>
                </c:pt>
                <c:pt idx="4">
                  <c:v>2.2999999999999998</c:v>
                </c:pt>
                <c:pt idx="5">
                  <c:v>2.4</c:v>
                </c:pt>
                <c:pt idx="6">
                  <c:v>2.5</c:v>
                </c:pt>
                <c:pt idx="7">
                  <c:v>2.6</c:v>
                </c:pt>
                <c:pt idx="8">
                  <c:v>2.8</c:v>
                </c:pt>
                <c:pt idx="9">
                  <c:v>3.2</c:v>
                </c:pt>
                <c:pt idx="10">
                  <c:v>3.6</c:v>
                </c:pt>
                <c:pt idx="11">
                  <c:v>3.8</c:v>
                </c:pt>
                <c:pt idx="12">
                  <c:v>4.3</c:v>
                </c:pt>
                <c:pt idx="13">
                  <c:v>5.2</c:v>
                </c:pt>
                <c:pt idx="14">
                  <c:v>5.9</c:v>
                </c:pt>
                <c:pt idx="15">
                  <c:v>6</c:v>
                </c:pt>
                <c:pt idx="16">
                  <c:v>6.3</c:v>
                </c:pt>
                <c:pt idx="17">
                  <c:v>6.4</c:v>
                </c:pt>
              </c:numCache>
            </c:numRef>
          </c:val>
          <c:extLst>
            <c:ext xmlns:c16="http://schemas.microsoft.com/office/drawing/2014/chart" uri="{C3380CC4-5D6E-409C-BE32-E72D297353CC}">
              <c16:uniqueId val="{00000001-5E60-4F24-9670-C1EAFF8498D4}"/>
            </c:ext>
          </c:extLst>
        </c:ser>
        <c:dLbls>
          <c:showLegendKey val="0"/>
          <c:showVal val="0"/>
          <c:showCatName val="0"/>
          <c:showSerName val="0"/>
          <c:showPercent val="0"/>
          <c:showBubbleSize val="0"/>
        </c:dLbls>
        <c:gapWidth val="45"/>
        <c:overlap val="100"/>
        <c:axId val="339308928"/>
        <c:axId val="339310464"/>
      </c:barChart>
      <c:catAx>
        <c:axId val="339308928"/>
        <c:scaling>
          <c:orientation val="minMax"/>
        </c:scaling>
        <c:delete val="1"/>
        <c:axPos val="b"/>
        <c:numFmt formatCode="General" sourceLinked="0"/>
        <c:majorTickMark val="out"/>
        <c:minorTickMark val="none"/>
        <c:tickLblPos val="nextTo"/>
        <c:crossAx val="339310464"/>
        <c:crosses val="autoZero"/>
        <c:auto val="1"/>
        <c:lblAlgn val="ctr"/>
        <c:lblOffset val="100"/>
        <c:noMultiLvlLbl val="0"/>
      </c:catAx>
      <c:valAx>
        <c:axId val="339310464"/>
        <c:scaling>
          <c:orientation val="minMax"/>
        </c:scaling>
        <c:delete val="1"/>
        <c:axPos val="l"/>
        <c:majorGridlines>
          <c:spPr>
            <a:ln w="6350">
              <a:noFill/>
              <a:prstDash val="sysDash"/>
            </a:ln>
          </c:spPr>
        </c:majorGridlines>
        <c:numFmt formatCode="General" sourceLinked="1"/>
        <c:majorTickMark val="out"/>
        <c:minorTickMark val="none"/>
        <c:tickLblPos val="nextTo"/>
        <c:crossAx val="33930892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ndard"/>
        <c:varyColors val="0"/>
        <c:ser>
          <c:idx val="0"/>
          <c:order val="0"/>
          <c:tx>
            <c:strRef>
              <c:f>Sheet1!$B$1</c:f>
              <c:strCache>
                <c:ptCount val="1"/>
                <c:pt idx="0">
                  <c:v>系列 1</c:v>
                </c:pt>
              </c:strCache>
            </c:strRef>
          </c:tx>
          <c:spPr>
            <a:solidFill>
              <a:srgbClr val="A3AA01"/>
            </a:solidFill>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Sheet1!$B$2:$B$17</c:f>
              <c:numCache>
                <c:formatCode>General</c:formatCode>
                <c:ptCount val="16"/>
                <c:pt idx="0">
                  <c:v>32</c:v>
                </c:pt>
                <c:pt idx="1">
                  <c:v>32</c:v>
                </c:pt>
                <c:pt idx="2">
                  <c:v>28</c:v>
                </c:pt>
                <c:pt idx="3">
                  <c:v>45</c:v>
                </c:pt>
                <c:pt idx="4">
                  <c:v>50</c:v>
                </c:pt>
                <c:pt idx="5">
                  <c:v>69</c:v>
                </c:pt>
                <c:pt idx="6">
                  <c:v>64</c:v>
                </c:pt>
                <c:pt idx="7">
                  <c:v>50</c:v>
                </c:pt>
                <c:pt idx="8">
                  <c:v>38</c:v>
                </c:pt>
                <c:pt idx="9">
                  <c:v>45</c:v>
                </c:pt>
                <c:pt idx="10">
                  <c:v>21</c:v>
                </c:pt>
                <c:pt idx="11">
                  <c:v>35</c:v>
                </c:pt>
                <c:pt idx="12">
                  <c:v>39</c:v>
                </c:pt>
                <c:pt idx="13">
                  <c:v>42</c:v>
                </c:pt>
                <c:pt idx="14">
                  <c:v>44</c:v>
                </c:pt>
                <c:pt idx="15">
                  <c:v>48</c:v>
                </c:pt>
              </c:numCache>
            </c:numRef>
          </c:val>
          <c:extLst>
            <c:ext xmlns:c16="http://schemas.microsoft.com/office/drawing/2014/chart" uri="{C3380CC4-5D6E-409C-BE32-E72D297353CC}">
              <c16:uniqueId val="{00000000-A198-4C07-A500-988D8A01571E}"/>
            </c:ext>
          </c:extLst>
        </c:ser>
        <c:ser>
          <c:idx val="1"/>
          <c:order val="1"/>
          <c:tx>
            <c:strRef>
              <c:f>Sheet1!$C$1</c:f>
              <c:strCache>
                <c:ptCount val="1"/>
                <c:pt idx="0">
                  <c:v>系列 2</c:v>
                </c:pt>
              </c:strCache>
            </c:strRef>
          </c:tx>
          <c:spPr>
            <a:solidFill>
              <a:srgbClr val="FF7202"/>
            </a:solidFill>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Sheet1!$C$2:$C$17</c:f>
              <c:numCache>
                <c:formatCode>General</c:formatCode>
                <c:ptCount val="16"/>
                <c:pt idx="0">
                  <c:v>12</c:v>
                </c:pt>
                <c:pt idx="1">
                  <c:v>12</c:v>
                </c:pt>
                <c:pt idx="2">
                  <c:v>12</c:v>
                </c:pt>
                <c:pt idx="3">
                  <c:v>21</c:v>
                </c:pt>
                <c:pt idx="4">
                  <c:v>28</c:v>
                </c:pt>
                <c:pt idx="5">
                  <c:v>30</c:v>
                </c:pt>
                <c:pt idx="6">
                  <c:v>21</c:v>
                </c:pt>
                <c:pt idx="7">
                  <c:v>42</c:v>
                </c:pt>
                <c:pt idx="8">
                  <c:v>29</c:v>
                </c:pt>
                <c:pt idx="9">
                  <c:v>30</c:v>
                </c:pt>
                <c:pt idx="10">
                  <c:v>14</c:v>
                </c:pt>
                <c:pt idx="11">
                  <c:v>15</c:v>
                </c:pt>
                <c:pt idx="12">
                  <c:v>19</c:v>
                </c:pt>
                <c:pt idx="13">
                  <c:v>25</c:v>
                </c:pt>
                <c:pt idx="14">
                  <c:v>34</c:v>
                </c:pt>
                <c:pt idx="15">
                  <c:v>36</c:v>
                </c:pt>
              </c:numCache>
            </c:numRef>
          </c:val>
          <c:extLst>
            <c:ext xmlns:c16="http://schemas.microsoft.com/office/drawing/2014/chart" uri="{C3380CC4-5D6E-409C-BE32-E72D297353CC}">
              <c16:uniqueId val="{00000001-A198-4C07-A500-988D8A01571E}"/>
            </c:ext>
          </c:extLst>
        </c:ser>
        <c:ser>
          <c:idx val="2"/>
          <c:order val="2"/>
          <c:tx>
            <c:strRef>
              <c:f>Sheet1!$D$1</c:f>
              <c:strCache>
                <c:ptCount val="1"/>
                <c:pt idx="0">
                  <c:v>系列 3</c:v>
                </c:pt>
              </c:strCache>
            </c:strRef>
          </c:tx>
          <c:spPr>
            <a:solidFill>
              <a:srgbClr val="FFAC01"/>
            </a:solidFill>
            <a:ln w="25400">
              <a:noFill/>
            </a:ln>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Sheet1!$D$2:$D$17</c:f>
              <c:numCache>
                <c:formatCode>General</c:formatCode>
                <c:ptCount val="16"/>
                <c:pt idx="0">
                  <c:v>-35</c:v>
                </c:pt>
                <c:pt idx="1">
                  <c:v>-26</c:v>
                </c:pt>
                <c:pt idx="2">
                  <c:v>-41</c:v>
                </c:pt>
                <c:pt idx="3">
                  <c:v>-37</c:v>
                </c:pt>
                <c:pt idx="4">
                  <c:v>-69</c:v>
                </c:pt>
                <c:pt idx="5">
                  <c:v>-45</c:v>
                </c:pt>
                <c:pt idx="6">
                  <c:v>-50</c:v>
                </c:pt>
                <c:pt idx="7">
                  <c:v>-39</c:v>
                </c:pt>
                <c:pt idx="8">
                  <c:v>-48</c:v>
                </c:pt>
                <c:pt idx="9">
                  <c:v>-20</c:v>
                </c:pt>
                <c:pt idx="10">
                  <c:v>-35</c:v>
                </c:pt>
                <c:pt idx="11">
                  <c:v>-40</c:v>
                </c:pt>
                <c:pt idx="12">
                  <c:v>-60</c:v>
                </c:pt>
                <c:pt idx="13">
                  <c:v>-58</c:v>
                </c:pt>
                <c:pt idx="14">
                  <c:v>-40</c:v>
                </c:pt>
                <c:pt idx="15">
                  <c:v>-20</c:v>
                </c:pt>
              </c:numCache>
            </c:numRef>
          </c:val>
          <c:extLst>
            <c:ext xmlns:c16="http://schemas.microsoft.com/office/drawing/2014/chart" uri="{C3380CC4-5D6E-409C-BE32-E72D297353CC}">
              <c16:uniqueId val="{00000002-A198-4C07-A500-988D8A01571E}"/>
            </c:ext>
          </c:extLst>
        </c:ser>
        <c:ser>
          <c:idx val="3"/>
          <c:order val="3"/>
          <c:tx>
            <c:strRef>
              <c:f>Sheet1!$E$1</c:f>
              <c:strCache>
                <c:ptCount val="1"/>
                <c:pt idx="0">
                  <c:v>系列 4</c:v>
                </c:pt>
              </c:strCache>
            </c:strRef>
          </c:tx>
          <c:spPr>
            <a:solidFill>
              <a:srgbClr val="EB1A03"/>
            </a:solidFill>
            <a:ln w="25400">
              <a:noFill/>
            </a:ln>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Sheet1!$E$2:$E$17</c:f>
              <c:numCache>
                <c:formatCode>General</c:formatCode>
                <c:ptCount val="16"/>
                <c:pt idx="0">
                  <c:v>-12</c:v>
                </c:pt>
                <c:pt idx="1">
                  <c:v>-18</c:v>
                </c:pt>
                <c:pt idx="2">
                  <c:v>-32</c:v>
                </c:pt>
                <c:pt idx="3">
                  <c:v>-20</c:v>
                </c:pt>
                <c:pt idx="4">
                  <c:v>-21</c:v>
                </c:pt>
                <c:pt idx="5">
                  <c:v>-24</c:v>
                </c:pt>
                <c:pt idx="6">
                  <c:v>-42</c:v>
                </c:pt>
                <c:pt idx="7">
                  <c:v>-30</c:v>
                </c:pt>
                <c:pt idx="8">
                  <c:v>-16</c:v>
                </c:pt>
                <c:pt idx="9">
                  <c:v>-25</c:v>
                </c:pt>
                <c:pt idx="10">
                  <c:v>-19</c:v>
                </c:pt>
                <c:pt idx="11">
                  <c:v>-17</c:v>
                </c:pt>
                <c:pt idx="12">
                  <c:v>-15</c:v>
                </c:pt>
                <c:pt idx="13">
                  <c:v>-12</c:v>
                </c:pt>
                <c:pt idx="14">
                  <c:v>-19</c:v>
                </c:pt>
                <c:pt idx="15">
                  <c:v>-16</c:v>
                </c:pt>
              </c:numCache>
            </c:numRef>
          </c:val>
          <c:extLst>
            <c:ext xmlns:c16="http://schemas.microsoft.com/office/drawing/2014/chart" uri="{C3380CC4-5D6E-409C-BE32-E72D297353CC}">
              <c16:uniqueId val="{00000003-A198-4C07-A500-988D8A01571E}"/>
            </c:ext>
          </c:extLst>
        </c:ser>
        <c:dLbls>
          <c:showLegendKey val="0"/>
          <c:showVal val="0"/>
          <c:showCatName val="0"/>
          <c:showSerName val="0"/>
          <c:showPercent val="0"/>
          <c:showBubbleSize val="0"/>
        </c:dLbls>
        <c:axId val="559785088"/>
        <c:axId val="559787392"/>
      </c:areaChart>
      <c:dateAx>
        <c:axId val="559785088"/>
        <c:scaling>
          <c:orientation val="minMax"/>
        </c:scaling>
        <c:delete val="1"/>
        <c:axPos val="b"/>
        <c:numFmt formatCode="m/d/yyyy" sourceLinked="1"/>
        <c:majorTickMark val="out"/>
        <c:minorTickMark val="none"/>
        <c:tickLblPos val="nextTo"/>
        <c:crossAx val="559787392"/>
        <c:crosses val="autoZero"/>
        <c:auto val="1"/>
        <c:lblOffset val="100"/>
        <c:baseTimeUnit val="days"/>
      </c:dateAx>
      <c:valAx>
        <c:axId val="559787392"/>
        <c:scaling>
          <c:orientation val="minMax"/>
        </c:scaling>
        <c:delete val="0"/>
        <c:axPos val="l"/>
        <c:majorGridlines>
          <c:spPr>
            <a:ln cmpd="sng">
              <a:solidFill>
                <a:srgbClr val="79645C">
                  <a:alpha val="25000"/>
                </a:srgbClr>
              </a:solidFill>
              <a:prstDash val="sysDash"/>
            </a:ln>
          </c:spPr>
        </c:majorGridlines>
        <c:numFmt formatCode="General" sourceLinked="1"/>
        <c:majorTickMark val="out"/>
        <c:minorTickMark val="none"/>
        <c:tickLblPos val="nextTo"/>
        <c:txPr>
          <a:bodyPr/>
          <a:lstStyle/>
          <a:p>
            <a:pPr>
              <a:defRPr sz="600">
                <a:solidFill>
                  <a:srgbClr val="79645C"/>
                </a:solidFill>
              </a:defRPr>
            </a:pPr>
            <a:endParaRPr lang="zh-CN"/>
          </a:p>
        </c:txPr>
        <c:crossAx val="559785088"/>
        <c:crosses val="autoZero"/>
        <c:crossBetween val="midCat"/>
      </c:valAx>
    </c:plotArea>
    <c:plotVisOnly val="1"/>
    <c:dispBlanksAs val="zero"/>
    <c:showDLblsOverMax val="0"/>
  </c:chart>
  <c:txPr>
    <a:bodyPr/>
    <a:lstStyle/>
    <a:p>
      <a:pPr>
        <a:defRPr sz="1800"/>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ndard"/>
        <c:varyColors val="0"/>
        <c:ser>
          <c:idx val="0"/>
          <c:order val="0"/>
          <c:tx>
            <c:strRef>
              <c:f>Sheet1!$B$1</c:f>
              <c:strCache>
                <c:ptCount val="1"/>
                <c:pt idx="0">
                  <c:v>系列 1</c:v>
                </c:pt>
              </c:strCache>
            </c:strRef>
          </c:tx>
          <c:spPr>
            <a:solidFill>
              <a:srgbClr val="A3AA01"/>
            </a:solidFill>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Sheet1!$B$2:$B$17</c:f>
              <c:numCache>
                <c:formatCode>General</c:formatCode>
                <c:ptCount val="16"/>
                <c:pt idx="0">
                  <c:v>32</c:v>
                </c:pt>
                <c:pt idx="1">
                  <c:v>32</c:v>
                </c:pt>
                <c:pt idx="2">
                  <c:v>28</c:v>
                </c:pt>
                <c:pt idx="3">
                  <c:v>45</c:v>
                </c:pt>
                <c:pt idx="4">
                  <c:v>50</c:v>
                </c:pt>
                <c:pt idx="5">
                  <c:v>69</c:v>
                </c:pt>
                <c:pt idx="6">
                  <c:v>64</c:v>
                </c:pt>
                <c:pt idx="7">
                  <c:v>50</c:v>
                </c:pt>
                <c:pt idx="8">
                  <c:v>38</c:v>
                </c:pt>
                <c:pt idx="9">
                  <c:v>45</c:v>
                </c:pt>
                <c:pt idx="10">
                  <c:v>21</c:v>
                </c:pt>
                <c:pt idx="11">
                  <c:v>35</c:v>
                </c:pt>
                <c:pt idx="12">
                  <c:v>39</c:v>
                </c:pt>
                <c:pt idx="13">
                  <c:v>42</c:v>
                </c:pt>
                <c:pt idx="14">
                  <c:v>44</c:v>
                </c:pt>
                <c:pt idx="15">
                  <c:v>48</c:v>
                </c:pt>
              </c:numCache>
            </c:numRef>
          </c:val>
          <c:extLst>
            <c:ext xmlns:c16="http://schemas.microsoft.com/office/drawing/2014/chart" uri="{C3380CC4-5D6E-409C-BE32-E72D297353CC}">
              <c16:uniqueId val="{00000000-9982-4367-8612-55B16FEFA8CE}"/>
            </c:ext>
          </c:extLst>
        </c:ser>
        <c:ser>
          <c:idx val="1"/>
          <c:order val="1"/>
          <c:tx>
            <c:strRef>
              <c:f>Sheet1!$C$1</c:f>
              <c:strCache>
                <c:ptCount val="1"/>
                <c:pt idx="0">
                  <c:v>系列 2</c:v>
                </c:pt>
              </c:strCache>
            </c:strRef>
          </c:tx>
          <c:spPr>
            <a:solidFill>
              <a:srgbClr val="FF7202"/>
            </a:solidFill>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Sheet1!$C$2:$C$17</c:f>
              <c:numCache>
                <c:formatCode>General</c:formatCode>
                <c:ptCount val="16"/>
                <c:pt idx="0">
                  <c:v>12</c:v>
                </c:pt>
                <c:pt idx="1">
                  <c:v>12</c:v>
                </c:pt>
                <c:pt idx="2">
                  <c:v>12</c:v>
                </c:pt>
                <c:pt idx="3">
                  <c:v>21</c:v>
                </c:pt>
                <c:pt idx="4">
                  <c:v>28</c:v>
                </c:pt>
                <c:pt idx="5">
                  <c:v>30</c:v>
                </c:pt>
                <c:pt idx="6">
                  <c:v>21</c:v>
                </c:pt>
                <c:pt idx="7">
                  <c:v>42</c:v>
                </c:pt>
                <c:pt idx="8">
                  <c:v>29</c:v>
                </c:pt>
                <c:pt idx="9">
                  <c:v>30</c:v>
                </c:pt>
                <c:pt idx="10">
                  <c:v>14</c:v>
                </c:pt>
                <c:pt idx="11">
                  <c:v>15</c:v>
                </c:pt>
                <c:pt idx="12">
                  <c:v>19</c:v>
                </c:pt>
                <c:pt idx="13">
                  <c:v>25</c:v>
                </c:pt>
                <c:pt idx="14">
                  <c:v>34</c:v>
                </c:pt>
                <c:pt idx="15">
                  <c:v>36</c:v>
                </c:pt>
              </c:numCache>
            </c:numRef>
          </c:val>
          <c:extLst>
            <c:ext xmlns:c16="http://schemas.microsoft.com/office/drawing/2014/chart" uri="{C3380CC4-5D6E-409C-BE32-E72D297353CC}">
              <c16:uniqueId val="{00000001-9982-4367-8612-55B16FEFA8CE}"/>
            </c:ext>
          </c:extLst>
        </c:ser>
        <c:ser>
          <c:idx val="2"/>
          <c:order val="2"/>
          <c:tx>
            <c:strRef>
              <c:f>Sheet1!$D$1</c:f>
              <c:strCache>
                <c:ptCount val="1"/>
                <c:pt idx="0">
                  <c:v>系列 3</c:v>
                </c:pt>
              </c:strCache>
            </c:strRef>
          </c:tx>
          <c:spPr>
            <a:solidFill>
              <a:srgbClr val="FFAC01"/>
            </a:solidFill>
            <a:ln w="25400">
              <a:noFill/>
            </a:ln>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Sheet1!$D$2:$D$17</c:f>
              <c:numCache>
                <c:formatCode>General</c:formatCode>
                <c:ptCount val="16"/>
                <c:pt idx="0">
                  <c:v>-35</c:v>
                </c:pt>
                <c:pt idx="1">
                  <c:v>-26</c:v>
                </c:pt>
                <c:pt idx="2">
                  <c:v>-41</c:v>
                </c:pt>
                <c:pt idx="3">
                  <c:v>-37</c:v>
                </c:pt>
                <c:pt idx="4">
                  <c:v>-69</c:v>
                </c:pt>
                <c:pt idx="5">
                  <c:v>-45</c:v>
                </c:pt>
                <c:pt idx="6">
                  <c:v>-50</c:v>
                </c:pt>
                <c:pt idx="7">
                  <c:v>-39</c:v>
                </c:pt>
                <c:pt idx="8">
                  <c:v>-48</c:v>
                </c:pt>
                <c:pt idx="9">
                  <c:v>-20</c:v>
                </c:pt>
                <c:pt idx="10">
                  <c:v>-35</c:v>
                </c:pt>
                <c:pt idx="11">
                  <c:v>-40</c:v>
                </c:pt>
                <c:pt idx="12">
                  <c:v>-60</c:v>
                </c:pt>
                <c:pt idx="13">
                  <c:v>-58</c:v>
                </c:pt>
                <c:pt idx="14">
                  <c:v>-40</c:v>
                </c:pt>
                <c:pt idx="15">
                  <c:v>-20</c:v>
                </c:pt>
              </c:numCache>
            </c:numRef>
          </c:val>
          <c:extLst>
            <c:ext xmlns:c16="http://schemas.microsoft.com/office/drawing/2014/chart" uri="{C3380CC4-5D6E-409C-BE32-E72D297353CC}">
              <c16:uniqueId val="{00000002-9982-4367-8612-55B16FEFA8CE}"/>
            </c:ext>
          </c:extLst>
        </c:ser>
        <c:ser>
          <c:idx val="3"/>
          <c:order val="3"/>
          <c:tx>
            <c:strRef>
              <c:f>Sheet1!$E$1</c:f>
              <c:strCache>
                <c:ptCount val="1"/>
                <c:pt idx="0">
                  <c:v>系列 4</c:v>
                </c:pt>
              </c:strCache>
            </c:strRef>
          </c:tx>
          <c:spPr>
            <a:solidFill>
              <a:srgbClr val="EB1A03"/>
            </a:solidFill>
            <a:ln w="25400">
              <a:noFill/>
            </a:ln>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Sheet1!$E$2:$E$17</c:f>
              <c:numCache>
                <c:formatCode>General</c:formatCode>
                <c:ptCount val="16"/>
                <c:pt idx="0">
                  <c:v>-12</c:v>
                </c:pt>
                <c:pt idx="1">
                  <c:v>-18</c:v>
                </c:pt>
                <c:pt idx="2">
                  <c:v>-32</c:v>
                </c:pt>
                <c:pt idx="3">
                  <c:v>-20</c:v>
                </c:pt>
                <c:pt idx="4">
                  <c:v>-21</c:v>
                </c:pt>
                <c:pt idx="5">
                  <c:v>-24</c:v>
                </c:pt>
                <c:pt idx="6">
                  <c:v>-42</c:v>
                </c:pt>
                <c:pt idx="7">
                  <c:v>-30</c:v>
                </c:pt>
                <c:pt idx="8">
                  <c:v>-16</c:v>
                </c:pt>
                <c:pt idx="9">
                  <c:v>-25</c:v>
                </c:pt>
                <c:pt idx="10">
                  <c:v>-19</c:v>
                </c:pt>
                <c:pt idx="11">
                  <c:v>-17</c:v>
                </c:pt>
                <c:pt idx="12">
                  <c:v>-15</c:v>
                </c:pt>
                <c:pt idx="13">
                  <c:v>-12</c:v>
                </c:pt>
                <c:pt idx="14">
                  <c:v>-19</c:v>
                </c:pt>
                <c:pt idx="15">
                  <c:v>-16</c:v>
                </c:pt>
              </c:numCache>
            </c:numRef>
          </c:val>
          <c:extLst>
            <c:ext xmlns:c16="http://schemas.microsoft.com/office/drawing/2014/chart" uri="{C3380CC4-5D6E-409C-BE32-E72D297353CC}">
              <c16:uniqueId val="{00000003-9982-4367-8612-55B16FEFA8CE}"/>
            </c:ext>
          </c:extLst>
        </c:ser>
        <c:dLbls>
          <c:showLegendKey val="0"/>
          <c:showVal val="0"/>
          <c:showCatName val="0"/>
          <c:showSerName val="0"/>
          <c:showPercent val="0"/>
          <c:showBubbleSize val="0"/>
        </c:dLbls>
        <c:axId val="135765376"/>
        <c:axId val="135771264"/>
      </c:areaChart>
      <c:dateAx>
        <c:axId val="135765376"/>
        <c:scaling>
          <c:orientation val="minMax"/>
        </c:scaling>
        <c:delete val="1"/>
        <c:axPos val="b"/>
        <c:numFmt formatCode="m/d/yyyy" sourceLinked="1"/>
        <c:majorTickMark val="out"/>
        <c:minorTickMark val="none"/>
        <c:tickLblPos val="nextTo"/>
        <c:crossAx val="135771264"/>
        <c:crosses val="autoZero"/>
        <c:auto val="1"/>
        <c:lblOffset val="100"/>
        <c:baseTimeUnit val="days"/>
      </c:dateAx>
      <c:valAx>
        <c:axId val="135771264"/>
        <c:scaling>
          <c:orientation val="minMax"/>
        </c:scaling>
        <c:delete val="0"/>
        <c:axPos val="l"/>
        <c:majorGridlines>
          <c:spPr>
            <a:ln cmpd="sng">
              <a:solidFill>
                <a:srgbClr val="79645C">
                  <a:alpha val="25000"/>
                </a:srgbClr>
              </a:solidFill>
              <a:prstDash val="sysDash"/>
            </a:ln>
          </c:spPr>
        </c:majorGridlines>
        <c:numFmt formatCode="General" sourceLinked="1"/>
        <c:majorTickMark val="out"/>
        <c:minorTickMark val="none"/>
        <c:tickLblPos val="nextTo"/>
        <c:txPr>
          <a:bodyPr/>
          <a:lstStyle/>
          <a:p>
            <a:pPr>
              <a:defRPr sz="600">
                <a:solidFill>
                  <a:srgbClr val="79645C"/>
                </a:solidFill>
              </a:defRPr>
            </a:pPr>
            <a:endParaRPr lang="zh-CN"/>
          </a:p>
        </c:txPr>
        <c:crossAx val="135765376"/>
        <c:crosses val="autoZero"/>
        <c:crossBetween val="midCat"/>
      </c:valAx>
    </c:plotArea>
    <c:plotVisOnly val="1"/>
    <c:dispBlanksAs val="zero"/>
    <c:showDLblsOverMax val="0"/>
  </c:chart>
  <c:txPr>
    <a:bodyPr/>
    <a:lstStyle/>
    <a:p>
      <a:pPr>
        <a:defRPr sz="1800"/>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ndard"/>
        <c:varyColors val="0"/>
        <c:ser>
          <c:idx val="0"/>
          <c:order val="0"/>
          <c:tx>
            <c:strRef>
              <c:f>Sheet1!$B$1</c:f>
              <c:strCache>
                <c:ptCount val="1"/>
                <c:pt idx="0">
                  <c:v>系列 1</c:v>
                </c:pt>
              </c:strCache>
            </c:strRef>
          </c:tx>
          <c:spPr>
            <a:solidFill>
              <a:srgbClr val="A3AA01"/>
            </a:solidFill>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Sheet1!$B$2:$B$17</c:f>
              <c:numCache>
                <c:formatCode>General</c:formatCode>
                <c:ptCount val="16"/>
                <c:pt idx="0">
                  <c:v>32</c:v>
                </c:pt>
                <c:pt idx="1">
                  <c:v>32</c:v>
                </c:pt>
                <c:pt idx="2">
                  <c:v>28</c:v>
                </c:pt>
                <c:pt idx="3">
                  <c:v>45</c:v>
                </c:pt>
                <c:pt idx="4">
                  <c:v>50</c:v>
                </c:pt>
                <c:pt idx="5">
                  <c:v>69</c:v>
                </c:pt>
                <c:pt idx="6">
                  <c:v>64</c:v>
                </c:pt>
                <c:pt idx="7">
                  <c:v>50</c:v>
                </c:pt>
                <c:pt idx="8">
                  <c:v>38</c:v>
                </c:pt>
                <c:pt idx="9">
                  <c:v>45</c:v>
                </c:pt>
                <c:pt idx="10">
                  <c:v>21</c:v>
                </c:pt>
                <c:pt idx="11">
                  <c:v>35</c:v>
                </c:pt>
                <c:pt idx="12">
                  <c:v>39</c:v>
                </c:pt>
                <c:pt idx="13">
                  <c:v>42</c:v>
                </c:pt>
                <c:pt idx="14">
                  <c:v>44</c:v>
                </c:pt>
                <c:pt idx="15">
                  <c:v>48</c:v>
                </c:pt>
              </c:numCache>
            </c:numRef>
          </c:val>
          <c:extLst>
            <c:ext xmlns:c16="http://schemas.microsoft.com/office/drawing/2014/chart" uri="{C3380CC4-5D6E-409C-BE32-E72D297353CC}">
              <c16:uniqueId val="{00000000-9982-4367-8612-55B16FEFA8CE}"/>
            </c:ext>
          </c:extLst>
        </c:ser>
        <c:ser>
          <c:idx val="1"/>
          <c:order val="1"/>
          <c:tx>
            <c:strRef>
              <c:f>Sheet1!$C$1</c:f>
              <c:strCache>
                <c:ptCount val="1"/>
                <c:pt idx="0">
                  <c:v>系列 2</c:v>
                </c:pt>
              </c:strCache>
            </c:strRef>
          </c:tx>
          <c:spPr>
            <a:solidFill>
              <a:srgbClr val="FF7202"/>
            </a:solidFill>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Sheet1!$C$2:$C$17</c:f>
              <c:numCache>
                <c:formatCode>General</c:formatCode>
                <c:ptCount val="16"/>
                <c:pt idx="0">
                  <c:v>12</c:v>
                </c:pt>
                <c:pt idx="1">
                  <c:v>12</c:v>
                </c:pt>
                <c:pt idx="2">
                  <c:v>12</c:v>
                </c:pt>
                <c:pt idx="3">
                  <c:v>21</c:v>
                </c:pt>
                <c:pt idx="4">
                  <c:v>28</c:v>
                </c:pt>
                <c:pt idx="5">
                  <c:v>30</c:v>
                </c:pt>
                <c:pt idx="6">
                  <c:v>21</c:v>
                </c:pt>
                <c:pt idx="7">
                  <c:v>42</c:v>
                </c:pt>
                <c:pt idx="8">
                  <c:v>29</c:v>
                </c:pt>
                <c:pt idx="9">
                  <c:v>30</c:v>
                </c:pt>
                <c:pt idx="10">
                  <c:v>14</c:v>
                </c:pt>
                <c:pt idx="11">
                  <c:v>15</c:v>
                </c:pt>
                <c:pt idx="12">
                  <c:v>19</c:v>
                </c:pt>
                <c:pt idx="13">
                  <c:v>25</c:v>
                </c:pt>
                <c:pt idx="14">
                  <c:v>34</c:v>
                </c:pt>
                <c:pt idx="15">
                  <c:v>36</c:v>
                </c:pt>
              </c:numCache>
            </c:numRef>
          </c:val>
          <c:extLst>
            <c:ext xmlns:c16="http://schemas.microsoft.com/office/drawing/2014/chart" uri="{C3380CC4-5D6E-409C-BE32-E72D297353CC}">
              <c16:uniqueId val="{00000001-9982-4367-8612-55B16FEFA8CE}"/>
            </c:ext>
          </c:extLst>
        </c:ser>
        <c:ser>
          <c:idx val="2"/>
          <c:order val="2"/>
          <c:tx>
            <c:strRef>
              <c:f>Sheet1!$D$1</c:f>
              <c:strCache>
                <c:ptCount val="1"/>
                <c:pt idx="0">
                  <c:v>系列 3</c:v>
                </c:pt>
              </c:strCache>
            </c:strRef>
          </c:tx>
          <c:spPr>
            <a:solidFill>
              <a:srgbClr val="FFAC01"/>
            </a:solidFill>
            <a:ln w="25400">
              <a:noFill/>
            </a:ln>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Sheet1!$D$2:$D$17</c:f>
              <c:numCache>
                <c:formatCode>General</c:formatCode>
                <c:ptCount val="16"/>
                <c:pt idx="0">
                  <c:v>-35</c:v>
                </c:pt>
                <c:pt idx="1">
                  <c:v>-26</c:v>
                </c:pt>
                <c:pt idx="2">
                  <c:v>-41</c:v>
                </c:pt>
                <c:pt idx="3">
                  <c:v>-37</c:v>
                </c:pt>
                <c:pt idx="4">
                  <c:v>-69</c:v>
                </c:pt>
                <c:pt idx="5">
                  <c:v>-45</c:v>
                </c:pt>
                <c:pt idx="6">
                  <c:v>-50</c:v>
                </c:pt>
                <c:pt idx="7">
                  <c:v>-39</c:v>
                </c:pt>
                <c:pt idx="8">
                  <c:v>-48</c:v>
                </c:pt>
                <c:pt idx="9">
                  <c:v>-20</c:v>
                </c:pt>
                <c:pt idx="10">
                  <c:v>-35</c:v>
                </c:pt>
                <c:pt idx="11">
                  <c:v>-40</c:v>
                </c:pt>
                <c:pt idx="12">
                  <c:v>-60</c:v>
                </c:pt>
                <c:pt idx="13">
                  <c:v>-58</c:v>
                </c:pt>
                <c:pt idx="14">
                  <c:v>-40</c:v>
                </c:pt>
                <c:pt idx="15">
                  <c:v>-20</c:v>
                </c:pt>
              </c:numCache>
            </c:numRef>
          </c:val>
          <c:extLst>
            <c:ext xmlns:c16="http://schemas.microsoft.com/office/drawing/2014/chart" uri="{C3380CC4-5D6E-409C-BE32-E72D297353CC}">
              <c16:uniqueId val="{00000002-9982-4367-8612-55B16FEFA8CE}"/>
            </c:ext>
          </c:extLst>
        </c:ser>
        <c:ser>
          <c:idx val="3"/>
          <c:order val="3"/>
          <c:tx>
            <c:strRef>
              <c:f>Sheet1!$E$1</c:f>
              <c:strCache>
                <c:ptCount val="1"/>
                <c:pt idx="0">
                  <c:v>系列 4</c:v>
                </c:pt>
              </c:strCache>
            </c:strRef>
          </c:tx>
          <c:spPr>
            <a:solidFill>
              <a:srgbClr val="EB1A03"/>
            </a:solidFill>
            <a:ln w="25400">
              <a:noFill/>
            </a:ln>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Sheet1!$E$2:$E$17</c:f>
              <c:numCache>
                <c:formatCode>General</c:formatCode>
                <c:ptCount val="16"/>
                <c:pt idx="0">
                  <c:v>-12</c:v>
                </c:pt>
                <c:pt idx="1">
                  <c:v>-18</c:v>
                </c:pt>
                <c:pt idx="2">
                  <c:v>-32</c:v>
                </c:pt>
                <c:pt idx="3">
                  <c:v>-20</c:v>
                </c:pt>
                <c:pt idx="4">
                  <c:v>-21</c:v>
                </c:pt>
                <c:pt idx="5">
                  <c:v>-24</c:v>
                </c:pt>
                <c:pt idx="6">
                  <c:v>-42</c:v>
                </c:pt>
                <c:pt idx="7">
                  <c:v>-30</c:v>
                </c:pt>
                <c:pt idx="8">
                  <c:v>-16</c:v>
                </c:pt>
                <c:pt idx="9">
                  <c:v>-25</c:v>
                </c:pt>
                <c:pt idx="10">
                  <c:v>-19</c:v>
                </c:pt>
                <c:pt idx="11">
                  <c:v>-17</c:v>
                </c:pt>
                <c:pt idx="12">
                  <c:v>-15</c:v>
                </c:pt>
                <c:pt idx="13">
                  <c:v>-12</c:v>
                </c:pt>
                <c:pt idx="14">
                  <c:v>-19</c:v>
                </c:pt>
                <c:pt idx="15">
                  <c:v>-16</c:v>
                </c:pt>
              </c:numCache>
            </c:numRef>
          </c:val>
          <c:extLst>
            <c:ext xmlns:c16="http://schemas.microsoft.com/office/drawing/2014/chart" uri="{C3380CC4-5D6E-409C-BE32-E72D297353CC}">
              <c16:uniqueId val="{00000003-9982-4367-8612-55B16FEFA8CE}"/>
            </c:ext>
          </c:extLst>
        </c:ser>
        <c:dLbls>
          <c:showLegendKey val="0"/>
          <c:showVal val="0"/>
          <c:showCatName val="0"/>
          <c:showSerName val="0"/>
          <c:showPercent val="0"/>
          <c:showBubbleSize val="0"/>
        </c:dLbls>
        <c:axId val="135765376"/>
        <c:axId val="135771264"/>
      </c:areaChart>
      <c:dateAx>
        <c:axId val="135765376"/>
        <c:scaling>
          <c:orientation val="minMax"/>
        </c:scaling>
        <c:delete val="1"/>
        <c:axPos val="b"/>
        <c:numFmt formatCode="m/d/yyyy" sourceLinked="1"/>
        <c:majorTickMark val="out"/>
        <c:minorTickMark val="none"/>
        <c:tickLblPos val="nextTo"/>
        <c:crossAx val="135771264"/>
        <c:crosses val="autoZero"/>
        <c:auto val="1"/>
        <c:lblOffset val="100"/>
        <c:baseTimeUnit val="days"/>
      </c:dateAx>
      <c:valAx>
        <c:axId val="135771264"/>
        <c:scaling>
          <c:orientation val="minMax"/>
        </c:scaling>
        <c:delete val="0"/>
        <c:axPos val="l"/>
        <c:majorGridlines>
          <c:spPr>
            <a:ln cmpd="sng">
              <a:solidFill>
                <a:srgbClr val="79645C">
                  <a:alpha val="25000"/>
                </a:srgbClr>
              </a:solidFill>
              <a:prstDash val="sysDash"/>
            </a:ln>
          </c:spPr>
        </c:majorGridlines>
        <c:numFmt formatCode="General" sourceLinked="1"/>
        <c:majorTickMark val="out"/>
        <c:minorTickMark val="none"/>
        <c:tickLblPos val="nextTo"/>
        <c:txPr>
          <a:bodyPr/>
          <a:lstStyle/>
          <a:p>
            <a:pPr>
              <a:defRPr sz="600">
                <a:solidFill>
                  <a:srgbClr val="79645C"/>
                </a:solidFill>
              </a:defRPr>
            </a:pPr>
            <a:endParaRPr lang="zh-CN"/>
          </a:p>
        </c:txPr>
        <c:crossAx val="135765376"/>
        <c:crosses val="autoZero"/>
        <c:crossBetween val="midCat"/>
      </c:valAx>
    </c:plotArea>
    <c:plotVisOnly val="1"/>
    <c:dispBlanksAs val="zero"/>
    <c:showDLblsOverMax val="0"/>
  </c:chart>
  <c:txPr>
    <a:bodyPr/>
    <a:lstStyle/>
    <a:p>
      <a:pPr>
        <a:defRPr sz="1800"/>
      </a:pPr>
      <a:endParaRPr lang="zh-C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ndard"/>
        <c:varyColors val="0"/>
        <c:ser>
          <c:idx val="0"/>
          <c:order val="0"/>
          <c:tx>
            <c:strRef>
              <c:f>Sheet1!$B$1</c:f>
              <c:strCache>
                <c:ptCount val="1"/>
                <c:pt idx="0">
                  <c:v>系列 1</c:v>
                </c:pt>
              </c:strCache>
            </c:strRef>
          </c:tx>
          <c:spPr>
            <a:solidFill>
              <a:srgbClr val="A3AA01"/>
            </a:solidFill>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Sheet1!$B$2:$B$17</c:f>
              <c:numCache>
                <c:formatCode>General</c:formatCode>
                <c:ptCount val="16"/>
                <c:pt idx="0">
                  <c:v>32</c:v>
                </c:pt>
                <c:pt idx="1">
                  <c:v>32</c:v>
                </c:pt>
                <c:pt idx="2">
                  <c:v>28</c:v>
                </c:pt>
                <c:pt idx="3">
                  <c:v>45</c:v>
                </c:pt>
                <c:pt idx="4">
                  <c:v>50</c:v>
                </c:pt>
                <c:pt idx="5">
                  <c:v>69</c:v>
                </c:pt>
                <c:pt idx="6">
                  <c:v>64</c:v>
                </c:pt>
                <c:pt idx="7">
                  <c:v>50</c:v>
                </c:pt>
                <c:pt idx="8">
                  <c:v>38</c:v>
                </c:pt>
                <c:pt idx="9">
                  <c:v>45</c:v>
                </c:pt>
                <c:pt idx="10">
                  <c:v>21</c:v>
                </c:pt>
                <c:pt idx="11">
                  <c:v>35</c:v>
                </c:pt>
                <c:pt idx="12">
                  <c:v>39</c:v>
                </c:pt>
                <c:pt idx="13">
                  <c:v>42</c:v>
                </c:pt>
                <c:pt idx="14">
                  <c:v>44</c:v>
                </c:pt>
                <c:pt idx="15">
                  <c:v>48</c:v>
                </c:pt>
              </c:numCache>
            </c:numRef>
          </c:val>
          <c:extLst>
            <c:ext xmlns:c16="http://schemas.microsoft.com/office/drawing/2014/chart" uri="{C3380CC4-5D6E-409C-BE32-E72D297353CC}">
              <c16:uniqueId val="{00000000-9982-4367-8612-55B16FEFA8CE}"/>
            </c:ext>
          </c:extLst>
        </c:ser>
        <c:ser>
          <c:idx val="1"/>
          <c:order val="1"/>
          <c:tx>
            <c:strRef>
              <c:f>Sheet1!$C$1</c:f>
              <c:strCache>
                <c:ptCount val="1"/>
                <c:pt idx="0">
                  <c:v>系列 2</c:v>
                </c:pt>
              </c:strCache>
            </c:strRef>
          </c:tx>
          <c:spPr>
            <a:solidFill>
              <a:srgbClr val="FF7202"/>
            </a:solidFill>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Sheet1!$C$2:$C$17</c:f>
              <c:numCache>
                <c:formatCode>General</c:formatCode>
                <c:ptCount val="16"/>
                <c:pt idx="0">
                  <c:v>12</c:v>
                </c:pt>
                <c:pt idx="1">
                  <c:v>12</c:v>
                </c:pt>
                <c:pt idx="2">
                  <c:v>12</c:v>
                </c:pt>
                <c:pt idx="3">
                  <c:v>21</c:v>
                </c:pt>
                <c:pt idx="4">
                  <c:v>28</c:v>
                </c:pt>
                <c:pt idx="5">
                  <c:v>30</c:v>
                </c:pt>
                <c:pt idx="6">
                  <c:v>21</c:v>
                </c:pt>
                <c:pt idx="7">
                  <c:v>42</c:v>
                </c:pt>
                <c:pt idx="8">
                  <c:v>29</c:v>
                </c:pt>
                <c:pt idx="9">
                  <c:v>30</c:v>
                </c:pt>
                <c:pt idx="10">
                  <c:v>14</c:v>
                </c:pt>
                <c:pt idx="11">
                  <c:v>15</c:v>
                </c:pt>
                <c:pt idx="12">
                  <c:v>19</c:v>
                </c:pt>
                <c:pt idx="13">
                  <c:v>25</c:v>
                </c:pt>
                <c:pt idx="14">
                  <c:v>34</c:v>
                </c:pt>
                <c:pt idx="15">
                  <c:v>36</c:v>
                </c:pt>
              </c:numCache>
            </c:numRef>
          </c:val>
          <c:extLst>
            <c:ext xmlns:c16="http://schemas.microsoft.com/office/drawing/2014/chart" uri="{C3380CC4-5D6E-409C-BE32-E72D297353CC}">
              <c16:uniqueId val="{00000001-9982-4367-8612-55B16FEFA8CE}"/>
            </c:ext>
          </c:extLst>
        </c:ser>
        <c:ser>
          <c:idx val="2"/>
          <c:order val="2"/>
          <c:tx>
            <c:strRef>
              <c:f>Sheet1!$D$1</c:f>
              <c:strCache>
                <c:ptCount val="1"/>
                <c:pt idx="0">
                  <c:v>系列 3</c:v>
                </c:pt>
              </c:strCache>
            </c:strRef>
          </c:tx>
          <c:spPr>
            <a:solidFill>
              <a:srgbClr val="FFAC01"/>
            </a:solidFill>
            <a:ln w="25400">
              <a:noFill/>
            </a:ln>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Sheet1!$D$2:$D$17</c:f>
              <c:numCache>
                <c:formatCode>General</c:formatCode>
                <c:ptCount val="16"/>
                <c:pt idx="0">
                  <c:v>-35</c:v>
                </c:pt>
                <c:pt idx="1">
                  <c:v>-26</c:v>
                </c:pt>
                <c:pt idx="2">
                  <c:v>-41</c:v>
                </c:pt>
                <c:pt idx="3">
                  <c:v>-37</c:v>
                </c:pt>
                <c:pt idx="4">
                  <c:v>-69</c:v>
                </c:pt>
                <c:pt idx="5">
                  <c:v>-45</c:v>
                </c:pt>
                <c:pt idx="6">
                  <c:v>-50</c:v>
                </c:pt>
                <c:pt idx="7">
                  <c:v>-39</c:v>
                </c:pt>
                <c:pt idx="8">
                  <c:v>-48</c:v>
                </c:pt>
                <c:pt idx="9">
                  <c:v>-20</c:v>
                </c:pt>
                <c:pt idx="10">
                  <c:v>-35</c:v>
                </c:pt>
                <c:pt idx="11">
                  <c:v>-40</c:v>
                </c:pt>
                <c:pt idx="12">
                  <c:v>-60</c:v>
                </c:pt>
                <c:pt idx="13">
                  <c:v>-58</c:v>
                </c:pt>
                <c:pt idx="14">
                  <c:v>-40</c:v>
                </c:pt>
                <c:pt idx="15">
                  <c:v>-20</c:v>
                </c:pt>
              </c:numCache>
            </c:numRef>
          </c:val>
          <c:extLst>
            <c:ext xmlns:c16="http://schemas.microsoft.com/office/drawing/2014/chart" uri="{C3380CC4-5D6E-409C-BE32-E72D297353CC}">
              <c16:uniqueId val="{00000002-9982-4367-8612-55B16FEFA8CE}"/>
            </c:ext>
          </c:extLst>
        </c:ser>
        <c:ser>
          <c:idx val="3"/>
          <c:order val="3"/>
          <c:tx>
            <c:strRef>
              <c:f>Sheet1!$E$1</c:f>
              <c:strCache>
                <c:ptCount val="1"/>
                <c:pt idx="0">
                  <c:v>系列 4</c:v>
                </c:pt>
              </c:strCache>
            </c:strRef>
          </c:tx>
          <c:spPr>
            <a:solidFill>
              <a:srgbClr val="EB1A03"/>
            </a:solidFill>
            <a:ln w="25400">
              <a:noFill/>
            </a:ln>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Sheet1!$E$2:$E$17</c:f>
              <c:numCache>
                <c:formatCode>General</c:formatCode>
                <c:ptCount val="16"/>
                <c:pt idx="0">
                  <c:v>-12</c:v>
                </c:pt>
                <c:pt idx="1">
                  <c:v>-18</c:v>
                </c:pt>
                <c:pt idx="2">
                  <c:v>-32</c:v>
                </c:pt>
                <c:pt idx="3">
                  <c:v>-20</c:v>
                </c:pt>
                <c:pt idx="4">
                  <c:v>-21</c:v>
                </c:pt>
                <c:pt idx="5">
                  <c:v>-24</c:v>
                </c:pt>
                <c:pt idx="6">
                  <c:v>-42</c:v>
                </c:pt>
                <c:pt idx="7">
                  <c:v>-30</c:v>
                </c:pt>
                <c:pt idx="8">
                  <c:v>-16</c:v>
                </c:pt>
                <c:pt idx="9">
                  <c:v>-25</c:v>
                </c:pt>
                <c:pt idx="10">
                  <c:v>-19</c:v>
                </c:pt>
                <c:pt idx="11">
                  <c:v>-17</c:v>
                </c:pt>
                <c:pt idx="12">
                  <c:v>-15</c:v>
                </c:pt>
                <c:pt idx="13">
                  <c:v>-12</c:v>
                </c:pt>
                <c:pt idx="14">
                  <c:v>-19</c:v>
                </c:pt>
                <c:pt idx="15">
                  <c:v>-16</c:v>
                </c:pt>
              </c:numCache>
            </c:numRef>
          </c:val>
          <c:extLst>
            <c:ext xmlns:c16="http://schemas.microsoft.com/office/drawing/2014/chart" uri="{C3380CC4-5D6E-409C-BE32-E72D297353CC}">
              <c16:uniqueId val="{00000003-9982-4367-8612-55B16FEFA8CE}"/>
            </c:ext>
          </c:extLst>
        </c:ser>
        <c:dLbls>
          <c:showLegendKey val="0"/>
          <c:showVal val="0"/>
          <c:showCatName val="0"/>
          <c:showSerName val="0"/>
          <c:showPercent val="0"/>
          <c:showBubbleSize val="0"/>
        </c:dLbls>
        <c:axId val="135765376"/>
        <c:axId val="135771264"/>
      </c:areaChart>
      <c:dateAx>
        <c:axId val="135765376"/>
        <c:scaling>
          <c:orientation val="minMax"/>
        </c:scaling>
        <c:delete val="1"/>
        <c:axPos val="b"/>
        <c:numFmt formatCode="m/d/yyyy" sourceLinked="1"/>
        <c:majorTickMark val="out"/>
        <c:minorTickMark val="none"/>
        <c:tickLblPos val="nextTo"/>
        <c:crossAx val="135771264"/>
        <c:crosses val="autoZero"/>
        <c:auto val="1"/>
        <c:lblOffset val="100"/>
        <c:baseTimeUnit val="days"/>
      </c:dateAx>
      <c:valAx>
        <c:axId val="135771264"/>
        <c:scaling>
          <c:orientation val="minMax"/>
        </c:scaling>
        <c:delete val="0"/>
        <c:axPos val="l"/>
        <c:majorGridlines>
          <c:spPr>
            <a:ln cmpd="sng">
              <a:solidFill>
                <a:srgbClr val="79645C">
                  <a:alpha val="25000"/>
                </a:srgbClr>
              </a:solidFill>
              <a:prstDash val="sysDash"/>
            </a:ln>
          </c:spPr>
        </c:majorGridlines>
        <c:numFmt formatCode="General" sourceLinked="1"/>
        <c:majorTickMark val="out"/>
        <c:minorTickMark val="none"/>
        <c:tickLblPos val="nextTo"/>
        <c:txPr>
          <a:bodyPr/>
          <a:lstStyle/>
          <a:p>
            <a:pPr>
              <a:defRPr sz="600">
                <a:solidFill>
                  <a:srgbClr val="79645C"/>
                </a:solidFill>
              </a:defRPr>
            </a:pPr>
            <a:endParaRPr lang="zh-CN"/>
          </a:p>
        </c:txPr>
        <c:crossAx val="135765376"/>
        <c:crosses val="autoZero"/>
        <c:crossBetween val="midCat"/>
      </c:valAx>
    </c:plotArea>
    <c:plotVisOnly val="1"/>
    <c:dispBlanksAs val="zero"/>
    <c:showDLblsOverMax val="0"/>
  </c:chart>
  <c:txPr>
    <a:bodyPr/>
    <a:lstStyle/>
    <a:p>
      <a:pPr>
        <a:defRPr sz="1800"/>
      </a:pPr>
      <a:endParaRPr lang="zh-CN"/>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ndard"/>
        <c:varyColors val="0"/>
        <c:ser>
          <c:idx val="0"/>
          <c:order val="0"/>
          <c:tx>
            <c:strRef>
              <c:f>Sheet1!$B$1</c:f>
              <c:strCache>
                <c:ptCount val="1"/>
                <c:pt idx="0">
                  <c:v>系列 1</c:v>
                </c:pt>
              </c:strCache>
            </c:strRef>
          </c:tx>
          <c:spPr>
            <a:solidFill>
              <a:srgbClr val="A3AA01"/>
            </a:solidFill>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Sheet1!$B$2:$B$17</c:f>
              <c:numCache>
                <c:formatCode>General</c:formatCode>
                <c:ptCount val="16"/>
                <c:pt idx="0">
                  <c:v>32</c:v>
                </c:pt>
                <c:pt idx="1">
                  <c:v>32</c:v>
                </c:pt>
                <c:pt idx="2">
                  <c:v>28</c:v>
                </c:pt>
                <c:pt idx="3">
                  <c:v>45</c:v>
                </c:pt>
                <c:pt idx="4">
                  <c:v>50</c:v>
                </c:pt>
                <c:pt idx="5">
                  <c:v>69</c:v>
                </c:pt>
                <c:pt idx="6">
                  <c:v>64</c:v>
                </c:pt>
                <c:pt idx="7">
                  <c:v>50</c:v>
                </c:pt>
                <c:pt idx="8">
                  <c:v>38</c:v>
                </c:pt>
                <c:pt idx="9">
                  <c:v>45</c:v>
                </c:pt>
                <c:pt idx="10">
                  <c:v>21</c:v>
                </c:pt>
                <c:pt idx="11">
                  <c:v>35</c:v>
                </c:pt>
                <c:pt idx="12">
                  <c:v>39</c:v>
                </c:pt>
                <c:pt idx="13">
                  <c:v>42</c:v>
                </c:pt>
                <c:pt idx="14">
                  <c:v>44</c:v>
                </c:pt>
                <c:pt idx="15">
                  <c:v>48</c:v>
                </c:pt>
              </c:numCache>
            </c:numRef>
          </c:val>
          <c:extLst>
            <c:ext xmlns:c16="http://schemas.microsoft.com/office/drawing/2014/chart" uri="{C3380CC4-5D6E-409C-BE32-E72D297353CC}">
              <c16:uniqueId val="{00000000-9982-4367-8612-55B16FEFA8CE}"/>
            </c:ext>
          </c:extLst>
        </c:ser>
        <c:ser>
          <c:idx val="1"/>
          <c:order val="1"/>
          <c:tx>
            <c:strRef>
              <c:f>Sheet1!$C$1</c:f>
              <c:strCache>
                <c:ptCount val="1"/>
                <c:pt idx="0">
                  <c:v>系列 2</c:v>
                </c:pt>
              </c:strCache>
            </c:strRef>
          </c:tx>
          <c:spPr>
            <a:solidFill>
              <a:srgbClr val="FF7202"/>
            </a:solidFill>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Sheet1!$C$2:$C$17</c:f>
              <c:numCache>
                <c:formatCode>General</c:formatCode>
                <c:ptCount val="16"/>
                <c:pt idx="0">
                  <c:v>12</c:v>
                </c:pt>
                <c:pt idx="1">
                  <c:v>12</c:v>
                </c:pt>
                <c:pt idx="2">
                  <c:v>12</c:v>
                </c:pt>
                <c:pt idx="3">
                  <c:v>21</c:v>
                </c:pt>
                <c:pt idx="4">
                  <c:v>28</c:v>
                </c:pt>
                <c:pt idx="5">
                  <c:v>30</c:v>
                </c:pt>
                <c:pt idx="6">
                  <c:v>21</c:v>
                </c:pt>
                <c:pt idx="7">
                  <c:v>42</c:v>
                </c:pt>
                <c:pt idx="8">
                  <c:v>29</c:v>
                </c:pt>
                <c:pt idx="9">
                  <c:v>30</c:v>
                </c:pt>
                <c:pt idx="10">
                  <c:v>14</c:v>
                </c:pt>
                <c:pt idx="11">
                  <c:v>15</c:v>
                </c:pt>
                <c:pt idx="12">
                  <c:v>19</c:v>
                </c:pt>
                <c:pt idx="13">
                  <c:v>25</c:v>
                </c:pt>
                <c:pt idx="14">
                  <c:v>34</c:v>
                </c:pt>
                <c:pt idx="15">
                  <c:v>36</c:v>
                </c:pt>
              </c:numCache>
            </c:numRef>
          </c:val>
          <c:extLst>
            <c:ext xmlns:c16="http://schemas.microsoft.com/office/drawing/2014/chart" uri="{C3380CC4-5D6E-409C-BE32-E72D297353CC}">
              <c16:uniqueId val="{00000001-9982-4367-8612-55B16FEFA8CE}"/>
            </c:ext>
          </c:extLst>
        </c:ser>
        <c:ser>
          <c:idx val="2"/>
          <c:order val="2"/>
          <c:tx>
            <c:strRef>
              <c:f>Sheet1!$D$1</c:f>
              <c:strCache>
                <c:ptCount val="1"/>
                <c:pt idx="0">
                  <c:v>系列 3</c:v>
                </c:pt>
              </c:strCache>
            </c:strRef>
          </c:tx>
          <c:spPr>
            <a:solidFill>
              <a:srgbClr val="FFAC01"/>
            </a:solidFill>
            <a:ln w="25400">
              <a:noFill/>
            </a:ln>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Sheet1!$D$2:$D$17</c:f>
              <c:numCache>
                <c:formatCode>General</c:formatCode>
                <c:ptCount val="16"/>
                <c:pt idx="0">
                  <c:v>-35</c:v>
                </c:pt>
                <c:pt idx="1">
                  <c:v>-26</c:v>
                </c:pt>
                <c:pt idx="2">
                  <c:v>-41</c:v>
                </c:pt>
                <c:pt idx="3">
                  <c:v>-37</c:v>
                </c:pt>
                <c:pt idx="4">
                  <c:v>-69</c:v>
                </c:pt>
                <c:pt idx="5">
                  <c:v>-45</c:v>
                </c:pt>
                <c:pt idx="6">
                  <c:v>-50</c:v>
                </c:pt>
                <c:pt idx="7">
                  <c:v>-39</c:v>
                </c:pt>
                <c:pt idx="8">
                  <c:v>-48</c:v>
                </c:pt>
                <c:pt idx="9">
                  <c:v>-20</c:v>
                </c:pt>
                <c:pt idx="10">
                  <c:v>-35</c:v>
                </c:pt>
                <c:pt idx="11">
                  <c:v>-40</c:v>
                </c:pt>
                <c:pt idx="12">
                  <c:v>-60</c:v>
                </c:pt>
                <c:pt idx="13">
                  <c:v>-58</c:v>
                </c:pt>
                <c:pt idx="14">
                  <c:v>-40</c:v>
                </c:pt>
                <c:pt idx="15">
                  <c:v>-20</c:v>
                </c:pt>
              </c:numCache>
            </c:numRef>
          </c:val>
          <c:extLst>
            <c:ext xmlns:c16="http://schemas.microsoft.com/office/drawing/2014/chart" uri="{C3380CC4-5D6E-409C-BE32-E72D297353CC}">
              <c16:uniqueId val="{00000002-9982-4367-8612-55B16FEFA8CE}"/>
            </c:ext>
          </c:extLst>
        </c:ser>
        <c:ser>
          <c:idx val="3"/>
          <c:order val="3"/>
          <c:tx>
            <c:strRef>
              <c:f>Sheet1!$E$1</c:f>
              <c:strCache>
                <c:ptCount val="1"/>
                <c:pt idx="0">
                  <c:v>系列 4</c:v>
                </c:pt>
              </c:strCache>
            </c:strRef>
          </c:tx>
          <c:spPr>
            <a:solidFill>
              <a:srgbClr val="EB1A03"/>
            </a:solidFill>
            <a:ln w="25400">
              <a:noFill/>
            </a:ln>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Sheet1!$E$2:$E$17</c:f>
              <c:numCache>
                <c:formatCode>General</c:formatCode>
                <c:ptCount val="16"/>
                <c:pt idx="0">
                  <c:v>-12</c:v>
                </c:pt>
                <c:pt idx="1">
                  <c:v>-18</c:v>
                </c:pt>
                <c:pt idx="2">
                  <c:v>-32</c:v>
                </c:pt>
                <c:pt idx="3">
                  <c:v>-20</c:v>
                </c:pt>
                <c:pt idx="4">
                  <c:v>-21</c:v>
                </c:pt>
                <c:pt idx="5">
                  <c:v>-24</c:v>
                </c:pt>
                <c:pt idx="6">
                  <c:v>-42</c:v>
                </c:pt>
                <c:pt idx="7">
                  <c:v>-30</c:v>
                </c:pt>
                <c:pt idx="8">
                  <c:v>-16</c:v>
                </c:pt>
                <c:pt idx="9">
                  <c:v>-25</c:v>
                </c:pt>
                <c:pt idx="10">
                  <c:v>-19</c:v>
                </c:pt>
                <c:pt idx="11">
                  <c:v>-17</c:v>
                </c:pt>
                <c:pt idx="12">
                  <c:v>-15</c:v>
                </c:pt>
                <c:pt idx="13">
                  <c:v>-12</c:v>
                </c:pt>
                <c:pt idx="14">
                  <c:v>-19</c:v>
                </c:pt>
                <c:pt idx="15">
                  <c:v>-16</c:v>
                </c:pt>
              </c:numCache>
            </c:numRef>
          </c:val>
          <c:extLst>
            <c:ext xmlns:c16="http://schemas.microsoft.com/office/drawing/2014/chart" uri="{C3380CC4-5D6E-409C-BE32-E72D297353CC}">
              <c16:uniqueId val="{00000003-9982-4367-8612-55B16FEFA8CE}"/>
            </c:ext>
          </c:extLst>
        </c:ser>
        <c:dLbls>
          <c:showLegendKey val="0"/>
          <c:showVal val="0"/>
          <c:showCatName val="0"/>
          <c:showSerName val="0"/>
          <c:showPercent val="0"/>
          <c:showBubbleSize val="0"/>
        </c:dLbls>
        <c:axId val="135765376"/>
        <c:axId val="135771264"/>
      </c:areaChart>
      <c:dateAx>
        <c:axId val="135765376"/>
        <c:scaling>
          <c:orientation val="minMax"/>
        </c:scaling>
        <c:delete val="1"/>
        <c:axPos val="b"/>
        <c:numFmt formatCode="m/d/yyyy" sourceLinked="1"/>
        <c:majorTickMark val="out"/>
        <c:minorTickMark val="none"/>
        <c:tickLblPos val="nextTo"/>
        <c:crossAx val="135771264"/>
        <c:crosses val="autoZero"/>
        <c:auto val="1"/>
        <c:lblOffset val="100"/>
        <c:baseTimeUnit val="days"/>
      </c:dateAx>
      <c:valAx>
        <c:axId val="135771264"/>
        <c:scaling>
          <c:orientation val="minMax"/>
        </c:scaling>
        <c:delete val="0"/>
        <c:axPos val="l"/>
        <c:majorGridlines>
          <c:spPr>
            <a:ln cmpd="sng">
              <a:solidFill>
                <a:srgbClr val="79645C">
                  <a:alpha val="25000"/>
                </a:srgbClr>
              </a:solidFill>
              <a:prstDash val="sysDash"/>
            </a:ln>
          </c:spPr>
        </c:majorGridlines>
        <c:numFmt formatCode="General" sourceLinked="1"/>
        <c:majorTickMark val="out"/>
        <c:minorTickMark val="none"/>
        <c:tickLblPos val="nextTo"/>
        <c:txPr>
          <a:bodyPr/>
          <a:lstStyle/>
          <a:p>
            <a:pPr>
              <a:defRPr sz="600">
                <a:solidFill>
                  <a:srgbClr val="79645C"/>
                </a:solidFill>
              </a:defRPr>
            </a:pPr>
            <a:endParaRPr lang="zh-CN"/>
          </a:p>
        </c:txPr>
        <c:crossAx val="135765376"/>
        <c:crosses val="autoZero"/>
        <c:crossBetween val="midCat"/>
      </c:valAx>
    </c:plotArea>
    <c:plotVisOnly val="1"/>
    <c:dispBlanksAs val="zero"/>
    <c:showDLblsOverMax val="0"/>
  </c:chart>
  <c:txPr>
    <a:bodyPr/>
    <a:lstStyle/>
    <a:p>
      <a:pPr>
        <a:defRPr sz="1800"/>
      </a:pPr>
      <a:endParaRPr lang="zh-CN"/>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ndard"/>
        <c:varyColors val="0"/>
        <c:ser>
          <c:idx val="0"/>
          <c:order val="0"/>
          <c:tx>
            <c:strRef>
              <c:f>Sheet1!$B$1</c:f>
              <c:strCache>
                <c:ptCount val="1"/>
                <c:pt idx="0">
                  <c:v>系列 1</c:v>
                </c:pt>
              </c:strCache>
            </c:strRef>
          </c:tx>
          <c:spPr>
            <a:solidFill>
              <a:srgbClr val="A3AA01"/>
            </a:solidFill>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Sheet1!$B$2:$B$17</c:f>
              <c:numCache>
                <c:formatCode>General</c:formatCode>
                <c:ptCount val="16"/>
                <c:pt idx="0">
                  <c:v>32</c:v>
                </c:pt>
                <c:pt idx="1">
                  <c:v>32</c:v>
                </c:pt>
                <c:pt idx="2">
                  <c:v>28</c:v>
                </c:pt>
                <c:pt idx="3">
                  <c:v>45</c:v>
                </c:pt>
                <c:pt idx="4">
                  <c:v>50</c:v>
                </c:pt>
                <c:pt idx="5">
                  <c:v>69</c:v>
                </c:pt>
                <c:pt idx="6">
                  <c:v>64</c:v>
                </c:pt>
                <c:pt idx="7">
                  <c:v>50</c:v>
                </c:pt>
                <c:pt idx="8">
                  <c:v>38</c:v>
                </c:pt>
                <c:pt idx="9">
                  <c:v>45</c:v>
                </c:pt>
                <c:pt idx="10">
                  <c:v>21</c:v>
                </c:pt>
                <c:pt idx="11">
                  <c:v>35</c:v>
                </c:pt>
                <c:pt idx="12">
                  <c:v>39</c:v>
                </c:pt>
                <c:pt idx="13">
                  <c:v>42</c:v>
                </c:pt>
                <c:pt idx="14">
                  <c:v>44</c:v>
                </c:pt>
                <c:pt idx="15">
                  <c:v>48</c:v>
                </c:pt>
              </c:numCache>
            </c:numRef>
          </c:val>
          <c:extLst>
            <c:ext xmlns:c16="http://schemas.microsoft.com/office/drawing/2014/chart" uri="{C3380CC4-5D6E-409C-BE32-E72D297353CC}">
              <c16:uniqueId val="{00000000-9982-4367-8612-55B16FEFA8CE}"/>
            </c:ext>
          </c:extLst>
        </c:ser>
        <c:ser>
          <c:idx val="1"/>
          <c:order val="1"/>
          <c:tx>
            <c:strRef>
              <c:f>Sheet1!$C$1</c:f>
              <c:strCache>
                <c:ptCount val="1"/>
                <c:pt idx="0">
                  <c:v>系列 2</c:v>
                </c:pt>
              </c:strCache>
            </c:strRef>
          </c:tx>
          <c:spPr>
            <a:solidFill>
              <a:srgbClr val="FF7202"/>
            </a:solidFill>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Sheet1!$C$2:$C$17</c:f>
              <c:numCache>
                <c:formatCode>General</c:formatCode>
                <c:ptCount val="16"/>
                <c:pt idx="0">
                  <c:v>12</c:v>
                </c:pt>
                <c:pt idx="1">
                  <c:v>12</c:v>
                </c:pt>
                <c:pt idx="2">
                  <c:v>12</c:v>
                </c:pt>
                <c:pt idx="3">
                  <c:v>21</c:v>
                </c:pt>
                <c:pt idx="4">
                  <c:v>28</c:v>
                </c:pt>
                <c:pt idx="5">
                  <c:v>30</c:v>
                </c:pt>
                <c:pt idx="6">
                  <c:v>21</c:v>
                </c:pt>
                <c:pt idx="7">
                  <c:v>42</c:v>
                </c:pt>
                <c:pt idx="8">
                  <c:v>29</c:v>
                </c:pt>
                <c:pt idx="9">
                  <c:v>30</c:v>
                </c:pt>
                <c:pt idx="10">
                  <c:v>14</c:v>
                </c:pt>
                <c:pt idx="11">
                  <c:v>15</c:v>
                </c:pt>
                <c:pt idx="12">
                  <c:v>19</c:v>
                </c:pt>
                <c:pt idx="13">
                  <c:v>25</c:v>
                </c:pt>
                <c:pt idx="14">
                  <c:v>34</c:v>
                </c:pt>
                <c:pt idx="15">
                  <c:v>36</c:v>
                </c:pt>
              </c:numCache>
            </c:numRef>
          </c:val>
          <c:extLst>
            <c:ext xmlns:c16="http://schemas.microsoft.com/office/drawing/2014/chart" uri="{C3380CC4-5D6E-409C-BE32-E72D297353CC}">
              <c16:uniqueId val="{00000001-9982-4367-8612-55B16FEFA8CE}"/>
            </c:ext>
          </c:extLst>
        </c:ser>
        <c:ser>
          <c:idx val="2"/>
          <c:order val="2"/>
          <c:tx>
            <c:strRef>
              <c:f>Sheet1!$D$1</c:f>
              <c:strCache>
                <c:ptCount val="1"/>
                <c:pt idx="0">
                  <c:v>系列 3</c:v>
                </c:pt>
              </c:strCache>
            </c:strRef>
          </c:tx>
          <c:spPr>
            <a:solidFill>
              <a:srgbClr val="FFAC01"/>
            </a:solidFill>
            <a:ln w="25400">
              <a:noFill/>
            </a:ln>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Sheet1!$D$2:$D$17</c:f>
              <c:numCache>
                <c:formatCode>General</c:formatCode>
                <c:ptCount val="16"/>
                <c:pt idx="0">
                  <c:v>-35</c:v>
                </c:pt>
                <c:pt idx="1">
                  <c:v>-26</c:v>
                </c:pt>
                <c:pt idx="2">
                  <c:v>-41</c:v>
                </c:pt>
                <c:pt idx="3">
                  <c:v>-37</c:v>
                </c:pt>
                <c:pt idx="4">
                  <c:v>-69</c:v>
                </c:pt>
                <c:pt idx="5">
                  <c:v>-45</c:v>
                </c:pt>
                <c:pt idx="6">
                  <c:v>-50</c:v>
                </c:pt>
                <c:pt idx="7">
                  <c:v>-39</c:v>
                </c:pt>
                <c:pt idx="8">
                  <c:v>-48</c:v>
                </c:pt>
                <c:pt idx="9">
                  <c:v>-20</c:v>
                </c:pt>
                <c:pt idx="10">
                  <c:v>-35</c:v>
                </c:pt>
                <c:pt idx="11">
                  <c:v>-40</c:v>
                </c:pt>
                <c:pt idx="12">
                  <c:v>-60</c:v>
                </c:pt>
                <c:pt idx="13">
                  <c:v>-58</c:v>
                </c:pt>
                <c:pt idx="14">
                  <c:v>-40</c:v>
                </c:pt>
                <c:pt idx="15">
                  <c:v>-20</c:v>
                </c:pt>
              </c:numCache>
            </c:numRef>
          </c:val>
          <c:extLst>
            <c:ext xmlns:c16="http://schemas.microsoft.com/office/drawing/2014/chart" uri="{C3380CC4-5D6E-409C-BE32-E72D297353CC}">
              <c16:uniqueId val="{00000002-9982-4367-8612-55B16FEFA8CE}"/>
            </c:ext>
          </c:extLst>
        </c:ser>
        <c:ser>
          <c:idx val="3"/>
          <c:order val="3"/>
          <c:tx>
            <c:strRef>
              <c:f>Sheet1!$E$1</c:f>
              <c:strCache>
                <c:ptCount val="1"/>
                <c:pt idx="0">
                  <c:v>系列 4</c:v>
                </c:pt>
              </c:strCache>
            </c:strRef>
          </c:tx>
          <c:spPr>
            <a:solidFill>
              <a:srgbClr val="EB1A03"/>
            </a:solidFill>
            <a:ln w="25400">
              <a:noFill/>
            </a:ln>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Sheet1!$E$2:$E$17</c:f>
              <c:numCache>
                <c:formatCode>General</c:formatCode>
                <c:ptCount val="16"/>
                <c:pt idx="0">
                  <c:v>-12</c:v>
                </c:pt>
                <c:pt idx="1">
                  <c:v>-18</c:v>
                </c:pt>
                <c:pt idx="2">
                  <c:v>-32</c:v>
                </c:pt>
                <c:pt idx="3">
                  <c:v>-20</c:v>
                </c:pt>
                <c:pt idx="4">
                  <c:v>-21</c:v>
                </c:pt>
                <c:pt idx="5">
                  <c:v>-24</c:v>
                </c:pt>
                <c:pt idx="6">
                  <c:v>-42</c:v>
                </c:pt>
                <c:pt idx="7">
                  <c:v>-30</c:v>
                </c:pt>
                <c:pt idx="8">
                  <c:v>-16</c:v>
                </c:pt>
                <c:pt idx="9">
                  <c:v>-25</c:v>
                </c:pt>
                <c:pt idx="10">
                  <c:v>-19</c:v>
                </c:pt>
                <c:pt idx="11">
                  <c:v>-17</c:v>
                </c:pt>
                <c:pt idx="12">
                  <c:v>-15</c:v>
                </c:pt>
                <c:pt idx="13">
                  <c:v>-12</c:v>
                </c:pt>
                <c:pt idx="14">
                  <c:v>-19</c:v>
                </c:pt>
                <c:pt idx="15">
                  <c:v>-16</c:v>
                </c:pt>
              </c:numCache>
            </c:numRef>
          </c:val>
          <c:extLst>
            <c:ext xmlns:c16="http://schemas.microsoft.com/office/drawing/2014/chart" uri="{C3380CC4-5D6E-409C-BE32-E72D297353CC}">
              <c16:uniqueId val="{00000003-9982-4367-8612-55B16FEFA8CE}"/>
            </c:ext>
          </c:extLst>
        </c:ser>
        <c:dLbls>
          <c:showLegendKey val="0"/>
          <c:showVal val="0"/>
          <c:showCatName val="0"/>
          <c:showSerName val="0"/>
          <c:showPercent val="0"/>
          <c:showBubbleSize val="0"/>
        </c:dLbls>
        <c:axId val="135765376"/>
        <c:axId val="135771264"/>
      </c:areaChart>
      <c:dateAx>
        <c:axId val="135765376"/>
        <c:scaling>
          <c:orientation val="minMax"/>
        </c:scaling>
        <c:delete val="1"/>
        <c:axPos val="b"/>
        <c:numFmt formatCode="m/d/yyyy" sourceLinked="1"/>
        <c:majorTickMark val="out"/>
        <c:minorTickMark val="none"/>
        <c:tickLblPos val="nextTo"/>
        <c:crossAx val="135771264"/>
        <c:crosses val="autoZero"/>
        <c:auto val="1"/>
        <c:lblOffset val="100"/>
        <c:baseTimeUnit val="days"/>
      </c:dateAx>
      <c:valAx>
        <c:axId val="135771264"/>
        <c:scaling>
          <c:orientation val="minMax"/>
        </c:scaling>
        <c:delete val="0"/>
        <c:axPos val="l"/>
        <c:majorGridlines>
          <c:spPr>
            <a:ln cmpd="sng">
              <a:solidFill>
                <a:srgbClr val="79645C">
                  <a:alpha val="25000"/>
                </a:srgbClr>
              </a:solidFill>
              <a:prstDash val="sysDash"/>
            </a:ln>
          </c:spPr>
        </c:majorGridlines>
        <c:numFmt formatCode="General" sourceLinked="1"/>
        <c:majorTickMark val="out"/>
        <c:minorTickMark val="none"/>
        <c:tickLblPos val="nextTo"/>
        <c:txPr>
          <a:bodyPr/>
          <a:lstStyle/>
          <a:p>
            <a:pPr>
              <a:defRPr sz="600">
                <a:solidFill>
                  <a:srgbClr val="79645C"/>
                </a:solidFill>
              </a:defRPr>
            </a:pPr>
            <a:endParaRPr lang="zh-CN"/>
          </a:p>
        </c:txPr>
        <c:crossAx val="135765376"/>
        <c:crosses val="autoZero"/>
        <c:crossBetween val="midCat"/>
      </c:valAx>
    </c:plotArea>
    <c:plotVisOnly val="1"/>
    <c:dispBlanksAs val="zero"/>
    <c:showDLblsOverMax val="0"/>
  </c:chart>
  <c:txPr>
    <a:bodyPr/>
    <a:lstStyle/>
    <a:p>
      <a:pPr>
        <a:defRPr sz="1800"/>
      </a:pPr>
      <a:endParaRPr lang="zh-CN"/>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系列 1</c:v>
                </c:pt>
              </c:strCache>
            </c:strRef>
          </c:tx>
          <c:spPr>
            <a:solidFill>
              <a:srgbClr val="A3AA01"/>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Sheet1!$B$2:$B$19</c:f>
              <c:numCache>
                <c:formatCode>General</c:formatCode>
                <c:ptCount val="18"/>
                <c:pt idx="0">
                  <c:v>0.3</c:v>
                </c:pt>
                <c:pt idx="1">
                  <c:v>0.3</c:v>
                </c:pt>
                <c:pt idx="2">
                  <c:v>0.2</c:v>
                </c:pt>
                <c:pt idx="3">
                  <c:v>0.4</c:v>
                </c:pt>
                <c:pt idx="4">
                  <c:v>0.4</c:v>
                </c:pt>
                <c:pt idx="5">
                  <c:v>0.3</c:v>
                </c:pt>
                <c:pt idx="6">
                  <c:v>0.4</c:v>
                </c:pt>
                <c:pt idx="7">
                  <c:v>0.4</c:v>
                </c:pt>
                <c:pt idx="8">
                  <c:v>0.5</c:v>
                </c:pt>
                <c:pt idx="9">
                  <c:v>0.4</c:v>
                </c:pt>
                <c:pt idx="10">
                  <c:v>0.3</c:v>
                </c:pt>
                <c:pt idx="11">
                  <c:v>0.3</c:v>
                </c:pt>
                <c:pt idx="12">
                  <c:v>0.4</c:v>
                </c:pt>
                <c:pt idx="13">
                  <c:v>0.4</c:v>
                </c:pt>
                <c:pt idx="14">
                  <c:v>0.3</c:v>
                </c:pt>
                <c:pt idx="15">
                  <c:v>0.4</c:v>
                </c:pt>
                <c:pt idx="16">
                  <c:v>0.5</c:v>
                </c:pt>
                <c:pt idx="17">
                  <c:v>0.4</c:v>
                </c:pt>
              </c:numCache>
            </c:numRef>
          </c:val>
          <c:extLst>
            <c:ext xmlns:c16="http://schemas.microsoft.com/office/drawing/2014/chart" uri="{C3380CC4-5D6E-409C-BE32-E72D297353CC}">
              <c16:uniqueId val="{00000000-6AA7-9B43-8341-CFBB25487D0E}"/>
            </c:ext>
          </c:extLst>
        </c:ser>
        <c:ser>
          <c:idx val="1"/>
          <c:order val="1"/>
          <c:tx>
            <c:strRef>
              <c:f>Sheet1!$C$1</c:f>
              <c:strCache>
                <c:ptCount val="1"/>
                <c:pt idx="0">
                  <c:v>系列 2</c:v>
                </c:pt>
              </c:strCache>
            </c:strRef>
          </c:tx>
          <c:spPr>
            <a:solidFill>
              <a:srgbClr val="BCC702"/>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Sheet1!$C$2:$C$19</c:f>
              <c:numCache>
                <c:formatCode>General</c:formatCode>
                <c:ptCount val="18"/>
                <c:pt idx="0">
                  <c:v>1.6</c:v>
                </c:pt>
                <c:pt idx="1">
                  <c:v>1.7</c:v>
                </c:pt>
                <c:pt idx="2">
                  <c:v>1.9</c:v>
                </c:pt>
                <c:pt idx="3">
                  <c:v>2.1</c:v>
                </c:pt>
                <c:pt idx="4">
                  <c:v>2.2999999999999998</c:v>
                </c:pt>
                <c:pt idx="5">
                  <c:v>2.4</c:v>
                </c:pt>
                <c:pt idx="6">
                  <c:v>2.5</c:v>
                </c:pt>
                <c:pt idx="7">
                  <c:v>2.6</c:v>
                </c:pt>
                <c:pt idx="8">
                  <c:v>2.8</c:v>
                </c:pt>
                <c:pt idx="9">
                  <c:v>3.2</c:v>
                </c:pt>
                <c:pt idx="10">
                  <c:v>3.6</c:v>
                </c:pt>
                <c:pt idx="11">
                  <c:v>3.8</c:v>
                </c:pt>
                <c:pt idx="12">
                  <c:v>4.3</c:v>
                </c:pt>
                <c:pt idx="13">
                  <c:v>5.2</c:v>
                </c:pt>
                <c:pt idx="14">
                  <c:v>5.9</c:v>
                </c:pt>
                <c:pt idx="15">
                  <c:v>6</c:v>
                </c:pt>
                <c:pt idx="16">
                  <c:v>6.3</c:v>
                </c:pt>
                <c:pt idx="17">
                  <c:v>6.4</c:v>
                </c:pt>
              </c:numCache>
            </c:numRef>
          </c:val>
          <c:extLst>
            <c:ext xmlns:c16="http://schemas.microsoft.com/office/drawing/2014/chart" uri="{C3380CC4-5D6E-409C-BE32-E72D297353CC}">
              <c16:uniqueId val="{00000001-6AA7-9B43-8341-CFBB25487D0E}"/>
            </c:ext>
          </c:extLst>
        </c:ser>
        <c:dLbls>
          <c:showLegendKey val="0"/>
          <c:showVal val="0"/>
          <c:showCatName val="0"/>
          <c:showSerName val="0"/>
          <c:showPercent val="0"/>
          <c:showBubbleSize val="0"/>
        </c:dLbls>
        <c:gapWidth val="45"/>
        <c:overlap val="100"/>
        <c:axId val="339308928"/>
        <c:axId val="339310464"/>
      </c:barChart>
      <c:catAx>
        <c:axId val="339308928"/>
        <c:scaling>
          <c:orientation val="minMax"/>
        </c:scaling>
        <c:delete val="1"/>
        <c:axPos val="b"/>
        <c:numFmt formatCode="General" sourceLinked="0"/>
        <c:majorTickMark val="out"/>
        <c:minorTickMark val="none"/>
        <c:tickLblPos val="nextTo"/>
        <c:crossAx val="339310464"/>
        <c:crosses val="autoZero"/>
        <c:auto val="1"/>
        <c:lblAlgn val="ctr"/>
        <c:lblOffset val="100"/>
        <c:noMultiLvlLbl val="0"/>
      </c:catAx>
      <c:valAx>
        <c:axId val="339310464"/>
        <c:scaling>
          <c:orientation val="minMax"/>
        </c:scaling>
        <c:delete val="1"/>
        <c:axPos val="l"/>
        <c:majorGridlines>
          <c:spPr>
            <a:ln w="6350">
              <a:noFill/>
              <a:prstDash val="sysDash"/>
            </a:ln>
          </c:spPr>
        </c:majorGridlines>
        <c:numFmt formatCode="General" sourceLinked="1"/>
        <c:majorTickMark val="out"/>
        <c:minorTickMark val="none"/>
        <c:tickLblPos val="nextTo"/>
        <c:crossAx val="33930892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系列 1</c:v>
                </c:pt>
              </c:strCache>
            </c:strRef>
          </c:tx>
          <c:spPr>
            <a:solidFill>
              <a:srgbClr val="A3AA01"/>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Sheet1!$B$2:$B$19</c:f>
              <c:numCache>
                <c:formatCode>General</c:formatCode>
                <c:ptCount val="18"/>
                <c:pt idx="0">
                  <c:v>0.3</c:v>
                </c:pt>
                <c:pt idx="1">
                  <c:v>0.3</c:v>
                </c:pt>
                <c:pt idx="2">
                  <c:v>0.2</c:v>
                </c:pt>
                <c:pt idx="3">
                  <c:v>0.4</c:v>
                </c:pt>
                <c:pt idx="4">
                  <c:v>0.4</c:v>
                </c:pt>
                <c:pt idx="5">
                  <c:v>0.3</c:v>
                </c:pt>
                <c:pt idx="6">
                  <c:v>0.4</c:v>
                </c:pt>
                <c:pt idx="7">
                  <c:v>0.4</c:v>
                </c:pt>
                <c:pt idx="8">
                  <c:v>0.5</c:v>
                </c:pt>
                <c:pt idx="9">
                  <c:v>0.4</c:v>
                </c:pt>
                <c:pt idx="10">
                  <c:v>0.3</c:v>
                </c:pt>
                <c:pt idx="11">
                  <c:v>0.3</c:v>
                </c:pt>
                <c:pt idx="12">
                  <c:v>0.4</c:v>
                </c:pt>
                <c:pt idx="13">
                  <c:v>0.4</c:v>
                </c:pt>
                <c:pt idx="14">
                  <c:v>0.3</c:v>
                </c:pt>
                <c:pt idx="15">
                  <c:v>0.4</c:v>
                </c:pt>
                <c:pt idx="16">
                  <c:v>0.5</c:v>
                </c:pt>
                <c:pt idx="17">
                  <c:v>0.4</c:v>
                </c:pt>
              </c:numCache>
            </c:numRef>
          </c:val>
          <c:extLst>
            <c:ext xmlns:c16="http://schemas.microsoft.com/office/drawing/2014/chart" uri="{C3380CC4-5D6E-409C-BE32-E72D297353CC}">
              <c16:uniqueId val="{00000000-1C0C-804E-809A-753A3813ACCD}"/>
            </c:ext>
          </c:extLst>
        </c:ser>
        <c:ser>
          <c:idx val="1"/>
          <c:order val="1"/>
          <c:tx>
            <c:strRef>
              <c:f>Sheet1!$C$1</c:f>
              <c:strCache>
                <c:ptCount val="1"/>
                <c:pt idx="0">
                  <c:v>系列 2</c:v>
                </c:pt>
              </c:strCache>
            </c:strRef>
          </c:tx>
          <c:spPr>
            <a:solidFill>
              <a:srgbClr val="BCC702"/>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Sheet1!$C$2:$C$19</c:f>
              <c:numCache>
                <c:formatCode>General</c:formatCode>
                <c:ptCount val="18"/>
                <c:pt idx="0">
                  <c:v>1.6</c:v>
                </c:pt>
                <c:pt idx="1">
                  <c:v>1.7</c:v>
                </c:pt>
                <c:pt idx="2">
                  <c:v>1.9</c:v>
                </c:pt>
                <c:pt idx="3">
                  <c:v>2.1</c:v>
                </c:pt>
                <c:pt idx="4">
                  <c:v>2.2999999999999998</c:v>
                </c:pt>
                <c:pt idx="5">
                  <c:v>2.4</c:v>
                </c:pt>
                <c:pt idx="6">
                  <c:v>2.5</c:v>
                </c:pt>
                <c:pt idx="7">
                  <c:v>2.6</c:v>
                </c:pt>
                <c:pt idx="8">
                  <c:v>2.8</c:v>
                </c:pt>
                <c:pt idx="9">
                  <c:v>3.2</c:v>
                </c:pt>
                <c:pt idx="10">
                  <c:v>3.6</c:v>
                </c:pt>
                <c:pt idx="11">
                  <c:v>3.8</c:v>
                </c:pt>
                <c:pt idx="12">
                  <c:v>4.3</c:v>
                </c:pt>
                <c:pt idx="13">
                  <c:v>5.2</c:v>
                </c:pt>
                <c:pt idx="14">
                  <c:v>5.9</c:v>
                </c:pt>
                <c:pt idx="15">
                  <c:v>6</c:v>
                </c:pt>
                <c:pt idx="16">
                  <c:v>6.3</c:v>
                </c:pt>
                <c:pt idx="17">
                  <c:v>6.4</c:v>
                </c:pt>
              </c:numCache>
            </c:numRef>
          </c:val>
          <c:extLst>
            <c:ext xmlns:c16="http://schemas.microsoft.com/office/drawing/2014/chart" uri="{C3380CC4-5D6E-409C-BE32-E72D297353CC}">
              <c16:uniqueId val="{00000001-1C0C-804E-809A-753A3813ACCD}"/>
            </c:ext>
          </c:extLst>
        </c:ser>
        <c:dLbls>
          <c:showLegendKey val="0"/>
          <c:showVal val="0"/>
          <c:showCatName val="0"/>
          <c:showSerName val="0"/>
          <c:showPercent val="0"/>
          <c:showBubbleSize val="0"/>
        </c:dLbls>
        <c:gapWidth val="45"/>
        <c:overlap val="100"/>
        <c:axId val="339308928"/>
        <c:axId val="339310464"/>
      </c:barChart>
      <c:catAx>
        <c:axId val="339308928"/>
        <c:scaling>
          <c:orientation val="minMax"/>
        </c:scaling>
        <c:delete val="1"/>
        <c:axPos val="b"/>
        <c:numFmt formatCode="General" sourceLinked="0"/>
        <c:majorTickMark val="out"/>
        <c:minorTickMark val="none"/>
        <c:tickLblPos val="nextTo"/>
        <c:crossAx val="339310464"/>
        <c:crosses val="autoZero"/>
        <c:auto val="1"/>
        <c:lblAlgn val="ctr"/>
        <c:lblOffset val="100"/>
        <c:noMultiLvlLbl val="0"/>
      </c:catAx>
      <c:valAx>
        <c:axId val="339310464"/>
        <c:scaling>
          <c:orientation val="minMax"/>
        </c:scaling>
        <c:delete val="1"/>
        <c:axPos val="l"/>
        <c:majorGridlines>
          <c:spPr>
            <a:ln w="6350">
              <a:noFill/>
              <a:prstDash val="sysDash"/>
            </a:ln>
          </c:spPr>
        </c:majorGridlines>
        <c:numFmt formatCode="General" sourceLinked="1"/>
        <c:majorTickMark val="out"/>
        <c:minorTickMark val="none"/>
        <c:tickLblPos val="nextTo"/>
        <c:crossAx val="33930892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系列 1</c:v>
                </c:pt>
              </c:strCache>
            </c:strRef>
          </c:tx>
          <c:spPr>
            <a:solidFill>
              <a:srgbClr val="A3AA01"/>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Sheet1!$B$2:$B$19</c:f>
              <c:numCache>
                <c:formatCode>General</c:formatCode>
                <c:ptCount val="18"/>
                <c:pt idx="0">
                  <c:v>0.3</c:v>
                </c:pt>
                <c:pt idx="1">
                  <c:v>0.3</c:v>
                </c:pt>
                <c:pt idx="2">
                  <c:v>0.2</c:v>
                </c:pt>
                <c:pt idx="3">
                  <c:v>0.4</c:v>
                </c:pt>
                <c:pt idx="4">
                  <c:v>0.4</c:v>
                </c:pt>
                <c:pt idx="5">
                  <c:v>0.3</c:v>
                </c:pt>
                <c:pt idx="6">
                  <c:v>0.4</c:v>
                </c:pt>
                <c:pt idx="7">
                  <c:v>0.4</c:v>
                </c:pt>
                <c:pt idx="8">
                  <c:v>0.5</c:v>
                </c:pt>
                <c:pt idx="9">
                  <c:v>0.4</c:v>
                </c:pt>
                <c:pt idx="10">
                  <c:v>0.3</c:v>
                </c:pt>
                <c:pt idx="11">
                  <c:v>0.3</c:v>
                </c:pt>
                <c:pt idx="12">
                  <c:v>0.4</c:v>
                </c:pt>
                <c:pt idx="13">
                  <c:v>0.4</c:v>
                </c:pt>
                <c:pt idx="14">
                  <c:v>0.3</c:v>
                </c:pt>
                <c:pt idx="15">
                  <c:v>0.4</c:v>
                </c:pt>
                <c:pt idx="16">
                  <c:v>0.5</c:v>
                </c:pt>
                <c:pt idx="17">
                  <c:v>0.4</c:v>
                </c:pt>
              </c:numCache>
            </c:numRef>
          </c:val>
          <c:extLst>
            <c:ext xmlns:c16="http://schemas.microsoft.com/office/drawing/2014/chart" uri="{C3380CC4-5D6E-409C-BE32-E72D297353CC}">
              <c16:uniqueId val="{00000000-1C0C-804E-809A-753A3813ACCD}"/>
            </c:ext>
          </c:extLst>
        </c:ser>
        <c:ser>
          <c:idx val="1"/>
          <c:order val="1"/>
          <c:tx>
            <c:strRef>
              <c:f>Sheet1!$C$1</c:f>
              <c:strCache>
                <c:ptCount val="1"/>
                <c:pt idx="0">
                  <c:v>系列 2</c:v>
                </c:pt>
              </c:strCache>
            </c:strRef>
          </c:tx>
          <c:spPr>
            <a:solidFill>
              <a:srgbClr val="BCC702"/>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Sheet1!$C$2:$C$19</c:f>
              <c:numCache>
                <c:formatCode>General</c:formatCode>
                <c:ptCount val="18"/>
                <c:pt idx="0">
                  <c:v>1.6</c:v>
                </c:pt>
                <c:pt idx="1">
                  <c:v>1.7</c:v>
                </c:pt>
                <c:pt idx="2">
                  <c:v>1.9</c:v>
                </c:pt>
                <c:pt idx="3">
                  <c:v>2.1</c:v>
                </c:pt>
                <c:pt idx="4">
                  <c:v>2.2999999999999998</c:v>
                </c:pt>
                <c:pt idx="5">
                  <c:v>2.4</c:v>
                </c:pt>
                <c:pt idx="6">
                  <c:v>2.5</c:v>
                </c:pt>
                <c:pt idx="7">
                  <c:v>2.6</c:v>
                </c:pt>
                <c:pt idx="8">
                  <c:v>2.8</c:v>
                </c:pt>
                <c:pt idx="9">
                  <c:v>3.2</c:v>
                </c:pt>
                <c:pt idx="10">
                  <c:v>3.6</c:v>
                </c:pt>
                <c:pt idx="11">
                  <c:v>3.8</c:v>
                </c:pt>
                <c:pt idx="12">
                  <c:v>4.3</c:v>
                </c:pt>
                <c:pt idx="13">
                  <c:v>5.2</c:v>
                </c:pt>
                <c:pt idx="14">
                  <c:v>5.9</c:v>
                </c:pt>
                <c:pt idx="15">
                  <c:v>6</c:v>
                </c:pt>
                <c:pt idx="16">
                  <c:v>6.3</c:v>
                </c:pt>
                <c:pt idx="17">
                  <c:v>6.4</c:v>
                </c:pt>
              </c:numCache>
            </c:numRef>
          </c:val>
          <c:extLst>
            <c:ext xmlns:c16="http://schemas.microsoft.com/office/drawing/2014/chart" uri="{C3380CC4-5D6E-409C-BE32-E72D297353CC}">
              <c16:uniqueId val="{00000001-1C0C-804E-809A-753A3813ACCD}"/>
            </c:ext>
          </c:extLst>
        </c:ser>
        <c:dLbls>
          <c:showLegendKey val="0"/>
          <c:showVal val="0"/>
          <c:showCatName val="0"/>
          <c:showSerName val="0"/>
          <c:showPercent val="0"/>
          <c:showBubbleSize val="0"/>
        </c:dLbls>
        <c:gapWidth val="45"/>
        <c:overlap val="100"/>
        <c:axId val="339308928"/>
        <c:axId val="339310464"/>
      </c:barChart>
      <c:catAx>
        <c:axId val="339308928"/>
        <c:scaling>
          <c:orientation val="minMax"/>
        </c:scaling>
        <c:delete val="1"/>
        <c:axPos val="b"/>
        <c:numFmt formatCode="General" sourceLinked="0"/>
        <c:majorTickMark val="out"/>
        <c:minorTickMark val="none"/>
        <c:tickLblPos val="nextTo"/>
        <c:crossAx val="339310464"/>
        <c:crosses val="autoZero"/>
        <c:auto val="1"/>
        <c:lblAlgn val="ctr"/>
        <c:lblOffset val="100"/>
        <c:noMultiLvlLbl val="0"/>
      </c:catAx>
      <c:valAx>
        <c:axId val="339310464"/>
        <c:scaling>
          <c:orientation val="minMax"/>
        </c:scaling>
        <c:delete val="1"/>
        <c:axPos val="l"/>
        <c:majorGridlines>
          <c:spPr>
            <a:ln w="6350">
              <a:noFill/>
              <a:prstDash val="sysDash"/>
            </a:ln>
          </c:spPr>
        </c:majorGridlines>
        <c:numFmt formatCode="General" sourceLinked="1"/>
        <c:majorTickMark val="out"/>
        <c:minorTickMark val="none"/>
        <c:tickLblPos val="nextTo"/>
        <c:crossAx val="33930892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系列 1</c:v>
                </c:pt>
              </c:strCache>
            </c:strRef>
          </c:tx>
          <c:spPr>
            <a:solidFill>
              <a:srgbClr val="A3AA01"/>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Sheet1!$B$2:$B$19</c:f>
              <c:numCache>
                <c:formatCode>General</c:formatCode>
                <c:ptCount val="18"/>
                <c:pt idx="0">
                  <c:v>0.3</c:v>
                </c:pt>
                <c:pt idx="1">
                  <c:v>0.3</c:v>
                </c:pt>
                <c:pt idx="2">
                  <c:v>0.2</c:v>
                </c:pt>
                <c:pt idx="3">
                  <c:v>0.4</c:v>
                </c:pt>
                <c:pt idx="4">
                  <c:v>0.4</c:v>
                </c:pt>
                <c:pt idx="5">
                  <c:v>0.3</c:v>
                </c:pt>
                <c:pt idx="6">
                  <c:v>0.4</c:v>
                </c:pt>
                <c:pt idx="7">
                  <c:v>0.4</c:v>
                </c:pt>
                <c:pt idx="8">
                  <c:v>0.5</c:v>
                </c:pt>
                <c:pt idx="9">
                  <c:v>0.4</c:v>
                </c:pt>
                <c:pt idx="10">
                  <c:v>0.3</c:v>
                </c:pt>
                <c:pt idx="11">
                  <c:v>0.3</c:v>
                </c:pt>
                <c:pt idx="12">
                  <c:v>0.4</c:v>
                </c:pt>
                <c:pt idx="13">
                  <c:v>0.4</c:v>
                </c:pt>
                <c:pt idx="14">
                  <c:v>0.3</c:v>
                </c:pt>
                <c:pt idx="15">
                  <c:v>0.4</c:v>
                </c:pt>
                <c:pt idx="16">
                  <c:v>0.5</c:v>
                </c:pt>
                <c:pt idx="17">
                  <c:v>0.4</c:v>
                </c:pt>
              </c:numCache>
            </c:numRef>
          </c:val>
          <c:extLst>
            <c:ext xmlns:c16="http://schemas.microsoft.com/office/drawing/2014/chart" uri="{C3380CC4-5D6E-409C-BE32-E72D297353CC}">
              <c16:uniqueId val="{00000000-1C0C-804E-809A-753A3813ACCD}"/>
            </c:ext>
          </c:extLst>
        </c:ser>
        <c:ser>
          <c:idx val="1"/>
          <c:order val="1"/>
          <c:tx>
            <c:strRef>
              <c:f>Sheet1!$C$1</c:f>
              <c:strCache>
                <c:ptCount val="1"/>
                <c:pt idx="0">
                  <c:v>系列 2</c:v>
                </c:pt>
              </c:strCache>
            </c:strRef>
          </c:tx>
          <c:spPr>
            <a:solidFill>
              <a:srgbClr val="BCC702"/>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Sheet1!$C$2:$C$19</c:f>
              <c:numCache>
                <c:formatCode>General</c:formatCode>
                <c:ptCount val="18"/>
                <c:pt idx="0">
                  <c:v>1.6</c:v>
                </c:pt>
                <c:pt idx="1">
                  <c:v>1.7</c:v>
                </c:pt>
                <c:pt idx="2">
                  <c:v>1.9</c:v>
                </c:pt>
                <c:pt idx="3">
                  <c:v>2.1</c:v>
                </c:pt>
                <c:pt idx="4">
                  <c:v>2.2999999999999998</c:v>
                </c:pt>
                <c:pt idx="5">
                  <c:v>2.4</c:v>
                </c:pt>
                <c:pt idx="6">
                  <c:v>2.5</c:v>
                </c:pt>
                <c:pt idx="7">
                  <c:v>2.6</c:v>
                </c:pt>
                <c:pt idx="8">
                  <c:v>2.8</c:v>
                </c:pt>
                <c:pt idx="9">
                  <c:v>3.2</c:v>
                </c:pt>
                <c:pt idx="10">
                  <c:v>3.6</c:v>
                </c:pt>
                <c:pt idx="11">
                  <c:v>3.8</c:v>
                </c:pt>
                <c:pt idx="12">
                  <c:v>4.3</c:v>
                </c:pt>
                <c:pt idx="13">
                  <c:v>5.2</c:v>
                </c:pt>
                <c:pt idx="14">
                  <c:v>5.9</c:v>
                </c:pt>
                <c:pt idx="15">
                  <c:v>6</c:v>
                </c:pt>
                <c:pt idx="16">
                  <c:v>6.3</c:v>
                </c:pt>
                <c:pt idx="17">
                  <c:v>6.4</c:v>
                </c:pt>
              </c:numCache>
            </c:numRef>
          </c:val>
          <c:extLst>
            <c:ext xmlns:c16="http://schemas.microsoft.com/office/drawing/2014/chart" uri="{C3380CC4-5D6E-409C-BE32-E72D297353CC}">
              <c16:uniqueId val="{00000001-1C0C-804E-809A-753A3813ACCD}"/>
            </c:ext>
          </c:extLst>
        </c:ser>
        <c:dLbls>
          <c:showLegendKey val="0"/>
          <c:showVal val="0"/>
          <c:showCatName val="0"/>
          <c:showSerName val="0"/>
          <c:showPercent val="0"/>
          <c:showBubbleSize val="0"/>
        </c:dLbls>
        <c:gapWidth val="45"/>
        <c:overlap val="100"/>
        <c:axId val="339308928"/>
        <c:axId val="339310464"/>
      </c:barChart>
      <c:catAx>
        <c:axId val="339308928"/>
        <c:scaling>
          <c:orientation val="minMax"/>
        </c:scaling>
        <c:delete val="1"/>
        <c:axPos val="b"/>
        <c:numFmt formatCode="General" sourceLinked="0"/>
        <c:majorTickMark val="out"/>
        <c:minorTickMark val="none"/>
        <c:tickLblPos val="nextTo"/>
        <c:crossAx val="339310464"/>
        <c:crosses val="autoZero"/>
        <c:auto val="1"/>
        <c:lblAlgn val="ctr"/>
        <c:lblOffset val="100"/>
        <c:noMultiLvlLbl val="0"/>
      </c:catAx>
      <c:valAx>
        <c:axId val="339310464"/>
        <c:scaling>
          <c:orientation val="minMax"/>
        </c:scaling>
        <c:delete val="1"/>
        <c:axPos val="l"/>
        <c:majorGridlines>
          <c:spPr>
            <a:ln w="6350">
              <a:noFill/>
              <a:prstDash val="sysDash"/>
            </a:ln>
          </c:spPr>
        </c:majorGridlines>
        <c:numFmt formatCode="General" sourceLinked="1"/>
        <c:majorTickMark val="out"/>
        <c:minorTickMark val="none"/>
        <c:tickLblPos val="nextTo"/>
        <c:crossAx val="33930892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系列 1</c:v>
                </c:pt>
              </c:strCache>
            </c:strRef>
          </c:tx>
          <c:spPr>
            <a:solidFill>
              <a:srgbClr val="A3AA01"/>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Sheet1!$B$2:$B$19</c:f>
              <c:numCache>
                <c:formatCode>General</c:formatCode>
                <c:ptCount val="18"/>
                <c:pt idx="0">
                  <c:v>0.3</c:v>
                </c:pt>
                <c:pt idx="1">
                  <c:v>0.3</c:v>
                </c:pt>
                <c:pt idx="2">
                  <c:v>0.2</c:v>
                </c:pt>
                <c:pt idx="3">
                  <c:v>0.4</c:v>
                </c:pt>
                <c:pt idx="4">
                  <c:v>0.4</c:v>
                </c:pt>
                <c:pt idx="5">
                  <c:v>0.3</c:v>
                </c:pt>
                <c:pt idx="6">
                  <c:v>0.4</c:v>
                </c:pt>
                <c:pt idx="7">
                  <c:v>0.4</c:v>
                </c:pt>
                <c:pt idx="8">
                  <c:v>0.5</c:v>
                </c:pt>
                <c:pt idx="9">
                  <c:v>0.4</c:v>
                </c:pt>
                <c:pt idx="10">
                  <c:v>0.3</c:v>
                </c:pt>
                <c:pt idx="11">
                  <c:v>0.3</c:v>
                </c:pt>
                <c:pt idx="12">
                  <c:v>0.4</c:v>
                </c:pt>
                <c:pt idx="13">
                  <c:v>0.4</c:v>
                </c:pt>
                <c:pt idx="14">
                  <c:v>0.3</c:v>
                </c:pt>
                <c:pt idx="15">
                  <c:v>0.4</c:v>
                </c:pt>
                <c:pt idx="16">
                  <c:v>0.5</c:v>
                </c:pt>
                <c:pt idx="17">
                  <c:v>0.4</c:v>
                </c:pt>
              </c:numCache>
            </c:numRef>
          </c:val>
          <c:extLst>
            <c:ext xmlns:c16="http://schemas.microsoft.com/office/drawing/2014/chart" uri="{C3380CC4-5D6E-409C-BE32-E72D297353CC}">
              <c16:uniqueId val="{00000000-24C2-4925-BA5A-B5A3403519E4}"/>
            </c:ext>
          </c:extLst>
        </c:ser>
        <c:ser>
          <c:idx val="1"/>
          <c:order val="1"/>
          <c:tx>
            <c:strRef>
              <c:f>Sheet1!$C$1</c:f>
              <c:strCache>
                <c:ptCount val="1"/>
                <c:pt idx="0">
                  <c:v>系列 2</c:v>
                </c:pt>
              </c:strCache>
            </c:strRef>
          </c:tx>
          <c:spPr>
            <a:solidFill>
              <a:srgbClr val="BCC702"/>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Sheet1!$C$2:$C$19</c:f>
              <c:numCache>
                <c:formatCode>General</c:formatCode>
                <c:ptCount val="18"/>
                <c:pt idx="0">
                  <c:v>1.6</c:v>
                </c:pt>
                <c:pt idx="1">
                  <c:v>1.7</c:v>
                </c:pt>
                <c:pt idx="2">
                  <c:v>1.9</c:v>
                </c:pt>
                <c:pt idx="3">
                  <c:v>2.1</c:v>
                </c:pt>
                <c:pt idx="4">
                  <c:v>2.2999999999999998</c:v>
                </c:pt>
                <c:pt idx="5">
                  <c:v>2.4</c:v>
                </c:pt>
                <c:pt idx="6">
                  <c:v>2.5</c:v>
                </c:pt>
                <c:pt idx="7">
                  <c:v>2.6</c:v>
                </c:pt>
                <c:pt idx="8">
                  <c:v>2.8</c:v>
                </c:pt>
                <c:pt idx="9">
                  <c:v>3.2</c:v>
                </c:pt>
                <c:pt idx="10">
                  <c:v>3.6</c:v>
                </c:pt>
                <c:pt idx="11">
                  <c:v>3.8</c:v>
                </c:pt>
                <c:pt idx="12">
                  <c:v>4.3</c:v>
                </c:pt>
                <c:pt idx="13">
                  <c:v>5.2</c:v>
                </c:pt>
                <c:pt idx="14">
                  <c:v>5.9</c:v>
                </c:pt>
                <c:pt idx="15">
                  <c:v>6</c:v>
                </c:pt>
                <c:pt idx="16">
                  <c:v>6.3</c:v>
                </c:pt>
                <c:pt idx="17">
                  <c:v>6.4</c:v>
                </c:pt>
              </c:numCache>
            </c:numRef>
          </c:val>
          <c:extLst>
            <c:ext xmlns:c16="http://schemas.microsoft.com/office/drawing/2014/chart" uri="{C3380CC4-5D6E-409C-BE32-E72D297353CC}">
              <c16:uniqueId val="{00000001-24C2-4925-BA5A-B5A3403519E4}"/>
            </c:ext>
          </c:extLst>
        </c:ser>
        <c:dLbls>
          <c:showLegendKey val="0"/>
          <c:showVal val="0"/>
          <c:showCatName val="0"/>
          <c:showSerName val="0"/>
          <c:showPercent val="0"/>
          <c:showBubbleSize val="0"/>
        </c:dLbls>
        <c:gapWidth val="45"/>
        <c:overlap val="100"/>
        <c:axId val="386529536"/>
        <c:axId val="386596864"/>
      </c:barChart>
      <c:catAx>
        <c:axId val="386529536"/>
        <c:scaling>
          <c:orientation val="minMax"/>
        </c:scaling>
        <c:delete val="1"/>
        <c:axPos val="b"/>
        <c:numFmt formatCode="General" sourceLinked="0"/>
        <c:majorTickMark val="out"/>
        <c:minorTickMark val="none"/>
        <c:tickLblPos val="nextTo"/>
        <c:crossAx val="386596864"/>
        <c:crosses val="autoZero"/>
        <c:auto val="1"/>
        <c:lblAlgn val="ctr"/>
        <c:lblOffset val="100"/>
        <c:noMultiLvlLbl val="0"/>
      </c:catAx>
      <c:valAx>
        <c:axId val="386596864"/>
        <c:scaling>
          <c:orientation val="minMax"/>
        </c:scaling>
        <c:delete val="1"/>
        <c:axPos val="l"/>
        <c:majorGridlines>
          <c:spPr>
            <a:ln w="6350">
              <a:noFill/>
              <a:prstDash val="sysDash"/>
            </a:ln>
          </c:spPr>
        </c:majorGridlines>
        <c:numFmt formatCode="General" sourceLinked="1"/>
        <c:majorTickMark val="out"/>
        <c:minorTickMark val="none"/>
        <c:tickLblPos val="nextTo"/>
        <c:crossAx val="386529536"/>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系列 1</c:v>
                </c:pt>
              </c:strCache>
            </c:strRef>
          </c:tx>
          <c:spPr>
            <a:solidFill>
              <a:srgbClr val="A3AA01"/>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Sheet1!$B$2:$B$19</c:f>
              <c:numCache>
                <c:formatCode>General</c:formatCode>
                <c:ptCount val="18"/>
                <c:pt idx="0">
                  <c:v>0.3</c:v>
                </c:pt>
                <c:pt idx="1">
                  <c:v>0.3</c:v>
                </c:pt>
                <c:pt idx="2">
                  <c:v>0.2</c:v>
                </c:pt>
                <c:pt idx="3">
                  <c:v>0.4</c:v>
                </c:pt>
                <c:pt idx="4">
                  <c:v>0.4</c:v>
                </c:pt>
                <c:pt idx="5">
                  <c:v>0.3</c:v>
                </c:pt>
                <c:pt idx="6">
                  <c:v>0.4</c:v>
                </c:pt>
                <c:pt idx="7">
                  <c:v>0.4</c:v>
                </c:pt>
                <c:pt idx="8">
                  <c:v>0.5</c:v>
                </c:pt>
                <c:pt idx="9">
                  <c:v>0.4</c:v>
                </c:pt>
                <c:pt idx="10">
                  <c:v>0.3</c:v>
                </c:pt>
                <c:pt idx="11">
                  <c:v>0.3</c:v>
                </c:pt>
                <c:pt idx="12">
                  <c:v>0.4</c:v>
                </c:pt>
                <c:pt idx="13">
                  <c:v>0.4</c:v>
                </c:pt>
                <c:pt idx="14">
                  <c:v>0.3</c:v>
                </c:pt>
                <c:pt idx="15">
                  <c:v>0.4</c:v>
                </c:pt>
                <c:pt idx="16">
                  <c:v>0.5</c:v>
                </c:pt>
                <c:pt idx="17">
                  <c:v>0.4</c:v>
                </c:pt>
              </c:numCache>
            </c:numRef>
          </c:val>
          <c:extLst>
            <c:ext xmlns:c16="http://schemas.microsoft.com/office/drawing/2014/chart" uri="{C3380CC4-5D6E-409C-BE32-E72D297353CC}">
              <c16:uniqueId val="{00000000-1C0C-804E-809A-753A3813ACCD}"/>
            </c:ext>
          </c:extLst>
        </c:ser>
        <c:ser>
          <c:idx val="1"/>
          <c:order val="1"/>
          <c:tx>
            <c:strRef>
              <c:f>Sheet1!$C$1</c:f>
              <c:strCache>
                <c:ptCount val="1"/>
                <c:pt idx="0">
                  <c:v>系列 2</c:v>
                </c:pt>
              </c:strCache>
            </c:strRef>
          </c:tx>
          <c:spPr>
            <a:solidFill>
              <a:srgbClr val="BCC702"/>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Sheet1!$C$2:$C$19</c:f>
              <c:numCache>
                <c:formatCode>General</c:formatCode>
                <c:ptCount val="18"/>
                <c:pt idx="0">
                  <c:v>1.6</c:v>
                </c:pt>
                <c:pt idx="1">
                  <c:v>1.7</c:v>
                </c:pt>
                <c:pt idx="2">
                  <c:v>1.9</c:v>
                </c:pt>
                <c:pt idx="3">
                  <c:v>2.1</c:v>
                </c:pt>
                <c:pt idx="4">
                  <c:v>2.2999999999999998</c:v>
                </c:pt>
                <c:pt idx="5">
                  <c:v>2.4</c:v>
                </c:pt>
                <c:pt idx="6">
                  <c:v>2.5</c:v>
                </c:pt>
                <c:pt idx="7">
                  <c:v>2.6</c:v>
                </c:pt>
                <c:pt idx="8">
                  <c:v>2.8</c:v>
                </c:pt>
                <c:pt idx="9">
                  <c:v>3.2</c:v>
                </c:pt>
                <c:pt idx="10">
                  <c:v>3.6</c:v>
                </c:pt>
                <c:pt idx="11">
                  <c:v>3.8</c:v>
                </c:pt>
                <c:pt idx="12">
                  <c:v>4.3</c:v>
                </c:pt>
                <c:pt idx="13">
                  <c:v>5.2</c:v>
                </c:pt>
                <c:pt idx="14">
                  <c:v>5.9</c:v>
                </c:pt>
                <c:pt idx="15">
                  <c:v>6</c:v>
                </c:pt>
                <c:pt idx="16">
                  <c:v>6.3</c:v>
                </c:pt>
                <c:pt idx="17">
                  <c:v>6.4</c:v>
                </c:pt>
              </c:numCache>
            </c:numRef>
          </c:val>
          <c:extLst>
            <c:ext xmlns:c16="http://schemas.microsoft.com/office/drawing/2014/chart" uri="{C3380CC4-5D6E-409C-BE32-E72D297353CC}">
              <c16:uniqueId val="{00000001-1C0C-804E-809A-753A3813ACCD}"/>
            </c:ext>
          </c:extLst>
        </c:ser>
        <c:dLbls>
          <c:showLegendKey val="0"/>
          <c:showVal val="0"/>
          <c:showCatName val="0"/>
          <c:showSerName val="0"/>
          <c:showPercent val="0"/>
          <c:showBubbleSize val="0"/>
        </c:dLbls>
        <c:gapWidth val="45"/>
        <c:overlap val="100"/>
        <c:axId val="339308928"/>
        <c:axId val="339310464"/>
      </c:barChart>
      <c:catAx>
        <c:axId val="339308928"/>
        <c:scaling>
          <c:orientation val="minMax"/>
        </c:scaling>
        <c:delete val="1"/>
        <c:axPos val="b"/>
        <c:numFmt formatCode="General" sourceLinked="0"/>
        <c:majorTickMark val="out"/>
        <c:minorTickMark val="none"/>
        <c:tickLblPos val="nextTo"/>
        <c:crossAx val="339310464"/>
        <c:crosses val="autoZero"/>
        <c:auto val="1"/>
        <c:lblAlgn val="ctr"/>
        <c:lblOffset val="100"/>
        <c:noMultiLvlLbl val="0"/>
      </c:catAx>
      <c:valAx>
        <c:axId val="339310464"/>
        <c:scaling>
          <c:orientation val="minMax"/>
        </c:scaling>
        <c:delete val="1"/>
        <c:axPos val="l"/>
        <c:majorGridlines>
          <c:spPr>
            <a:ln w="6350">
              <a:noFill/>
              <a:prstDash val="sysDash"/>
            </a:ln>
          </c:spPr>
        </c:majorGridlines>
        <c:numFmt formatCode="General" sourceLinked="1"/>
        <c:majorTickMark val="out"/>
        <c:minorTickMark val="none"/>
        <c:tickLblPos val="nextTo"/>
        <c:crossAx val="33930892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系列 1</c:v>
                </c:pt>
              </c:strCache>
            </c:strRef>
          </c:tx>
          <c:spPr>
            <a:solidFill>
              <a:srgbClr val="A3AA01"/>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Sheet1!$B$2:$B$19</c:f>
              <c:numCache>
                <c:formatCode>General</c:formatCode>
                <c:ptCount val="18"/>
                <c:pt idx="0">
                  <c:v>0.3</c:v>
                </c:pt>
                <c:pt idx="1">
                  <c:v>0.3</c:v>
                </c:pt>
                <c:pt idx="2">
                  <c:v>0.2</c:v>
                </c:pt>
                <c:pt idx="3">
                  <c:v>0.4</c:v>
                </c:pt>
                <c:pt idx="4">
                  <c:v>0.4</c:v>
                </c:pt>
                <c:pt idx="5">
                  <c:v>0.3</c:v>
                </c:pt>
                <c:pt idx="6">
                  <c:v>0.4</c:v>
                </c:pt>
                <c:pt idx="7">
                  <c:v>0.4</c:v>
                </c:pt>
                <c:pt idx="8">
                  <c:v>0.5</c:v>
                </c:pt>
                <c:pt idx="9">
                  <c:v>0.4</c:v>
                </c:pt>
                <c:pt idx="10">
                  <c:v>0.3</c:v>
                </c:pt>
                <c:pt idx="11">
                  <c:v>0.3</c:v>
                </c:pt>
                <c:pt idx="12">
                  <c:v>0.4</c:v>
                </c:pt>
                <c:pt idx="13">
                  <c:v>0.4</c:v>
                </c:pt>
                <c:pt idx="14">
                  <c:v>0.3</c:v>
                </c:pt>
                <c:pt idx="15">
                  <c:v>0.4</c:v>
                </c:pt>
                <c:pt idx="16">
                  <c:v>0.5</c:v>
                </c:pt>
                <c:pt idx="17">
                  <c:v>0.4</c:v>
                </c:pt>
              </c:numCache>
            </c:numRef>
          </c:val>
          <c:extLst>
            <c:ext xmlns:c16="http://schemas.microsoft.com/office/drawing/2014/chart" uri="{C3380CC4-5D6E-409C-BE32-E72D297353CC}">
              <c16:uniqueId val="{00000000-1C0C-804E-809A-753A3813ACCD}"/>
            </c:ext>
          </c:extLst>
        </c:ser>
        <c:ser>
          <c:idx val="1"/>
          <c:order val="1"/>
          <c:tx>
            <c:strRef>
              <c:f>Sheet1!$C$1</c:f>
              <c:strCache>
                <c:ptCount val="1"/>
                <c:pt idx="0">
                  <c:v>系列 2</c:v>
                </c:pt>
              </c:strCache>
            </c:strRef>
          </c:tx>
          <c:spPr>
            <a:solidFill>
              <a:srgbClr val="BCC702"/>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Sheet1!$C$2:$C$19</c:f>
              <c:numCache>
                <c:formatCode>General</c:formatCode>
                <c:ptCount val="18"/>
                <c:pt idx="0">
                  <c:v>1.6</c:v>
                </c:pt>
                <c:pt idx="1">
                  <c:v>1.7</c:v>
                </c:pt>
                <c:pt idx="2">
                  <c:v>1.9</c:v>
                </c:pt>
                <c:pt idx="3">
                  <c:v>2.1</c:v>
                </c:pt>
                <c:pt idx="4">
                  <c:v>2.2999999999999998</c:v>
                </c:pt>
                <c:pt idx="5">
                  <c:v>2.4</c:v>
                </c:pt>
                <c:pt idx="6">
                  <c:v>2.5</c:v>
                </c:pt>
                <c:pt idx="7">
                  <c:v>2.6</c:v>
                </c:pt>
                <c:pt idx="8">
                  <c:v>2.8</c:v>
                </c:pt>
                <c:pt idx="9">
                  <c:v>3.2</c:v>
                </c:pt>
                <c:pt idx="10">
                  <c:v>3.6</c:v>
                </c:pt>
                <c:pt idx="11">
                  <c:v>3.8</c:v>
                </c:pt>
                <c:pt idx="12">
                  <c:v>4.3</c:v>
                </c:pt>
                <c:pt idx="13">
                  <c:v>5.2</c:v>
                </c:pt>
                <c:pt idx="14">
                  <c:v>5.9</c:v>
                </c:pt>
                <c:pt idx="15">
                  <c:v>6</c:v>
                </c:pt>
                <c:pt idx="16">
                  <c:v>6.3</c:v>
                </c:pt>
                <c:pt idx="17">
                  <c:v>6.4</c:v>
                </c:pt>
              </c:numCache>
            </c:numRef>
          </c:val>
          <c:extLst>
            <c:ext xmlns:c16="http://schemas.microsoft.com/office/drawing/2014/chart" uri="{C3380CC4-5D6E-409C-BE32-E72D297353CC}">
              <c16:uniqueId val="{00000001-1C0C-804E-809A-753A3813ACCD}"/>
            </c:ext>
          </c:extLst>
        </c:ser>
        <c:dLbls>
          <c:showLegendKey val="0"/>
          <c:showVal val="0"/>
          <c:showCatName val="0"/>
          <c:showSerName val="0"/>
          <c:showPercent val="0"/>
          <c:showBubbleSize val="0"/>
        </c:dLbls>
        <c:gapWidth val="45"/>
        <c:overlap val="100"/>
        <c:axId val="339308928"/>
        <c:axId val="339310464"/>
      </c:barChart>
      <c:catAx>
        <c:axId val="339308928"/>
        <c:scaling>
          <c:orientation val="minMax"/>
        </c:scaling>
        <c:delete val="1"/>
        <c:axPos val="b"/>
        <c:numFmt formatCode="General" sourceLinked="0"/>
        <c:majorTickMark val="out"/>
        <c:minorTickMark val="none"/>
        <c:tickLblPos val="nextTo"/>
        <c:crossAx val="339310464"/>
        <c:crosses val="autoZero"/>
        <c:auto val="1"/>
        <c:lblAlgn val="ctr"/>
        <c:lblOffset val="100"/>
        <c:noMultiLvlLbl val="0"/>
      </c:catAx>
      <c:valAx>
        <c:axId val="339310464"/>
        <c:scaling>
          <c:orientation val="minMax"/>
        </c:scaling>
        <c:delete val="1"/>
        <c:axPos val="l"/>
        <c:majorGridlines>
          <c:spPr>
            <a:ln w="6350">
              <a:noFill/>
              <a:prstDash val="sysDash"/>
            </a:ln>
          </c:spPr>
        </c:majorGridlines>
        <c:numFmt formatCode="General" sourceLinked="1"/>
        <c:majorTickMark val="out"/>
        <c:minorTickMark val="none"/>
        <c:tickLblPos val="nextTo"/>
        <c:crossAx val="33930892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系列 1</c:v>
                </c:pt>
              </c:strCache>
            </c:strRef>
          </c:tx>
          <c:spPr>
            <a:solidFill>
              <a:srgbClr val="A3AA01"/>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Sheet1!$B$2:$B$19</c:f>
              <c:numCache>
                <c:formatCode>General</c:formatCode>
                <c:ptCount val="18"/>
                <c:pt idx="0">
                  <c:v>0.3</c:v>
                </c:pt>
                <c:pt idx="1">
                  <c:v>0.3</c:v>
                </c:pt>
                <c:pt idx="2">
                  <c:v>0.2</c:v>
                </c:pt>
                <c:pt idx="3">
                  <c:v>0.4</c:v>
                </c:pt>
                <c:pt idx="4">
                  <c:v>0.4</c:v>
                </c:pt>
                <c:pt idx="5">
                  <c:v>0.3</c:v>
                </c:pt>
                <c:pt idx="6">
                  <c:v>0.4</c:v>
                </c:pt>
                <c:pt idx="7">
                  <c:v>0.4</c:v>
                </c:pt>
                <c:pt idx="8">
                  <c:v>0.5</c:v>
                </c:pt>
                <c:pt idx="9">
                  <c:v>0.4</c:v>
                </c:pt>
                <c:pt idx="10">
                  <c:v>0.3</c:v>
                </c:pt>
                <c:pt idx="11">
                  <c:v>0.3</c:v>
                </c:pt>
                <c:pt idx="12">
                  <c:v>0.4</c:v>
                </c:pt>
                <c:pt idx="13">
                  <c:v>0.4</c:v>
                </c:pt>
                <c:pt idx="14">
                  <c:v>0.3</c:v>
                </c:pt>
                <c:pt idx="15">
                  <c:v>0.4</c:v>
                </c:pt>
                <c:pt idx="16">
                  <c:v>0.5</c:v>
                </c:pt>
                <c:pt idx="17">
                  <c:v>0.4</c:v>
                </c:pt>
              </c:numCache>
            </c:numRef>
          </c:val>
          <c:extLst>
            <c:ext xmlns:c16="http://schemas.microsoft.com/office/drawing/2014/chart" uri="{C3380CC4-5D6E-409C-BE32-E72D297353CC}">
              <c16:uniqueId val="{00000000-1C0C-804E-809A-753A3813ACCD}"/>
            </c:ext>
          </c:extLst>
        </c:ser>
        <c:ser>
          <c:idx val="1"/>
          <c:order val="1"/>
          <c:tx>
            <c:strRef>
              <c:f>Sheet1!$C$1</c:f>
              <c:strCache>
                <c:ptCount val="1"/>
                <c:pt idx="0">
                  <c:v>系列 2</c:v>
                </c:pt>
              </c:strCache>
            </c:strRef>
          </c:tx>
          <c:spPr>
            <a:solidFill>
              <a:srgbClr val="BCC702"/>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Sheet1!$C$2:$C$19</c:f>
              <c:numCache>
                <c:formatCode>General</c:formatCode>
                <c:ptCount val="18"/>
                <c:pt idx="0">
                  <c:v>1.6</c:v>
                </c:pt>
                <c:pt idx="1">
                  <c:v>1.7</c:v>
                </c:pt>
                <c:pt idx="2">
                  <c:v>1.9</c:v>
                </c:pt>
                <c:pt idx="3">
                  <c:v>2.1</c:v>
                </c:pt>
                <c:pt idx="4">
                  <c:v>2.2999999999999998</c:v>
                </c:pt>
                <c:pt idx="5">
                  <c:v>2.4</c:v>
                </c:pt>
                <c:pt idx="6">
                  <c:v>2.5</c:v>
                </c:pt>
                <c:pt idx="7">
                  <c:v>2.6</c:v>
                </c:pt>
                <c:pt idx="8">
                  <c:v>2.8</c:v>
                </c:pt>
                <c:pt idx="9">
                  <c:v>3.2</c:v>
                </c:pt>
                <c:pt idx="10">
                  <c:v>3.6</c:v>
                </c:pt>
                <c:pt idx="11">
                  <c:v>3.8</c:v>
                </c:pt>
                <c:pt idx="12">
                  <c:v>4.3</c:v>
                </c:pt>
                <c:pt idx="13">
                  <c:v>5.2</c:v>
                </c:pt>
                <c:pt idx="14">
                  <c:v>5.9</c:v>
                </c:pt>
                <c:pt idx="15">
                  <c:v>6</c:v>
                </c:pt>
                <c:pt idx="16">
                  <c:v>6.3</c:v>
                </c:pt>
                <c:pt idx="17">
                  <c:v>6.4</c:v>
                </c:pt>
              </c:numCache>
            </c:numRef>
          </c:val>
          <c:extLst>
            <c:ext xmlns:c16="http://schemas.microsoft.com/office/drawing/2014/chart" uri="{C3380CC4-5D6E-409C-BE32-E72D297353CC}">
              <c16:uniqueId val="{00000001-1C0C-804E-809A-753A3813ACCD}"/>
            </c:ext>
          </c:extLst>
        </c:ser>
        <c:dLbls>
          <c:showLegendKey val="0"/>
          <c:showVal val="0"/>
          <c:showCatName val="0"/>
          <c:showSerName val="0"/>
          <c:showPercent val="0"/>
          <c:showBubbleSize val="0"/>
        </c:dLbls>
        <c:gapWidth val="45"/>
        <c:overlap val="100"/>
        <c:axId val="339308928"/>
        <c:axId val="339310464"/>
      </c:barChart>
      <c:catAx>
        <c:axId val="339308928"/>
        <c:scaling>
          <c:orientation val="minMax"/>
        </c:scaling>
        <c:delete val="1"/>
        <c:axPos val="b"/>
        <c:numFmt formatCode="General" sourceLinked="0"/>
        <c:majorTickMark val="out"/>
        <c:minorTickMark val="none"/>
        <c:tickLblPos val="nextTo"/>
        <c:crossAx val="339310464"/>
        <c:crosses val="autoZero"/>
        <c:auto val="1"/>
        <c:lblAlgn val="ctr"/>
        <c:lblOffset val="100"/>
        <c:noMultiLvlLbl val="0"/>
      </c:catAx>
      <c:valAx>
        <c:axId val="339310464"/>
        <c:scaling>
          <c:orientation val="minMax"/>
        </c:scaling>
        <c:delete val="1"/>
        <c:axPos val="l"/>
        <c:majorGridlines>
          <c:spPr>
            <a:ln w="6350">
              <a:noFill/>
              <a:prstDash val="sysDash"/>
            </a:ln>
          </c:spPr>
        </c:majorGridlines>
        <c:numFmt formatCode="General" sourceLinked="1"/>
        <c:majorTickMark val="out"/>
        <c:minorTickMark val="none"/>
        <c:tickLblPos val="nextTo"/>
        <c:crossAx val="33930892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系列 1</c:v>
                </c:pt>
              </c:strCache>
            </c:strRef>
          </c:tx>
          <c:spPr>
            <a:solidFill>
              <a:srgbClr val="A3AA01"/>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Sheet1!$B$2:$B$19</c:f>
              <c:numCache>
                <c:formatCode>General</c:formatCode>
                <c:ptCount val="18"/>
                <c:pt idx="0">
                  <c:v>0.3</c:v>
                </c:pt>
                <c:pt idx="1">
                  <c:v>0.3</c:v>
                </c:pt>
                <c:pt idx="2">
                  <c:v>0.2</c:v>
                </c:pt>
                <c:pt idx="3">
                  <c:v>0.4</c:v>
                </c:pt>
                <c:pt idx="4">
                  <c:v>0.4</c:v>
                </c:pt>
                <c:pt idx="5">
                  <c:v>0.3</c:v>
                </c:pt>
                <c:pt idx="6">
                  <c:v>0.4</c:v>
                </c:pt>
                <c:pt idx="7">
                  <c:v>0.4</c:v>
                </c:pt>
                <c:pt idx="8">
                  <c:v>0.5</c:v>
                </c:pt>
                <c:pt idx="9">
                  <c:v>0.4</c:v>
                </c:pt>
                <c:pt idx="10">
                  <c:v>0.3</c:v>
                </c:pt>
                <c:pt idx="11">
                  <c:v>0.3</c:v>
                </c:pt>
                <c:pt idx="12">
                  <c:v>0.4</c:v>
                </c:pt>
                <c:pt idx="13">
                  <c:v>0.4</c:v>
                </c:pt>
                <c:pt idx="14">
                  <c:v>0.3</c:v>
                </c:pt>
                <c:pt idx="15">
                  <c:v>0.4</c:v>
                </c:pt>
                <c:pt idx="16">
                  <c:v>0.5</c:v>
                </c:pt>
                <c:pt idx="17">
                  <c:v>0.4</c:v>
                </c:pt>
              </c:numCache>
            </c:numRef>
          </c:val>
          <c:extLst>
            <c:ext xmlns:c16="http://schemas.microsoft.com/office/drawing/2014/chart" uri="{C3380CC4-5D6E-409C-BE32-E72D297353CC}">
              <c16:uniqueId val="{00000000-1C0C-804E-809A-753A3813ACCD}"/>
            </c:ext>
          </c:extLst>
        </c:ser>
        <c:ser>
          <c:idx val="1"/>
          <c:order val="1"/>
          <c:tx>
            <c:strRef>
              <c:f>Sheet1!$C$1</c:f>
              <c:strCache>
                <c:ptCount val="1"/>
                <c:pt idx="0">
                  <c:v>系列 2</c:v>
                </c:pt>
              </c:strCache>
            </c:strRef>
          </c:tx>
          <c:spPr>
            <a:solidFill>
              <a:srgbClr val="BCC702"/>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Sheet1!$C$2:$C$19</c:f>
              <c:numCache>
                <c:formatCode>General</c:formatCode>
                <c:ptCount val="18"/>
                <c:pt idx="0">
                  <c:v>1.6</c:v>
                </c:pt>
                <c:pt idx="1">
                  <c:v>1.7</c:v>
                </c:pt>
                <c:pt idx="2">
                  <c:v>1.9</c:v>
                </c:pt>
                <c:pt idx="3">
                  <c:v>2.1</c:v>
                </c:pt>
                <c:pt idx="4">
                  <c:v>2.2999999999999998</c:v>
                </c:pt>
                <c:pt idx="5">
                  <c:v>2.4</c:v>
                </c:pt>
                <c:pt idx="6">
                  <c:v>2.5</c:v>
                </c:pt>
                <c:pt idx="7">
                  <c:v>2.6</c:v>
                </c:pt>
                <c:pt idx="8">
                  <c:v>2.8</c:v>
                </c:pt>
                <c:pt idx="9">
                  <c:v>3.2</c:v>
                </c:pt>
                <c:pt idx="10">
                  <c:v>3.6</c:v>
                </c:pt>
                <c:pt idx="11">
                  <c:v>3.8</c:v>
                </c:pt>
                <c:pt idx="12">
                  <c:v>4.3</c:v>
                </c:pt>
                <c:pt idx="13">
                  <c:v>5.2</c:v>
                </c:pt>
                <c:pt idx="14">
                  <c:v>5.9</c:v>
                </c:pt>
                <c:pt idx="15">
                  <c:v>6</c:v>
                </c:pt>
                <c:pt idx="16">
                  <c:v>6.3</c:v>
                </c:pt>
                <c:pt idx="17">
                  <c:v>6.4</c:v>
                </c:pt>
              </c:numCache>
            </c:numRef>
          </c:val>
          <c:extLst>
            <c:ext xmlns:c16="http://schemas.microsoft.com/office/drawing/2014/chart" uri="{C3380CC4-5D6E-409C-BE32-E72D297353CC}">
              <c16:uniqueId val="{00000001-1C0C-804E-809A-753A3813ACCD}"/>
            </c:ext>
          </c:extLst>
        </c:ser>
        <c:dLbls>
          <c:showLegendKey val="0"/>
          <c:showVal val="0"/>
          <c:showCatName val="0"/>
          <c:showSerName val="0"/>
          <c:showPercent val="0"/>
          <c:showBubbleSize val="0"/>
        </c:dLbls>
        <c:gapWidth val="45"/>
        <c:overlap val="100"/>
        <c:axId val="339308928"/>
        <c:axId val="339310464"/>
      </c:barChart>
      <c:catAx>
        <c:axId val="339308928"/>
        <c:scaling>
          <c:orientation val="minMax"/>
        </c:scaling>
        <c:delete val="1"/>
        <c:axPos val="b"/>
        <c:numFmt formatCode="General" sourceLinked="0"/>
        <c:majorTickMark val="out"/>
        <c:minorTickMark val="none"/>
        <c:tickLblPos val="nextTo"/>
        <c:crossAx val="339310464"/>
        <c:crosses val="autoZero"/>
        <c:auto val="1"/>
        <c:lblAlgn val="ctr"/>
        <c:lblOffset val="100"/>
        <c:noMultiLvlLbl val="0"/>
      </c:catAx>
      <c:valAx>
        <c:axId val="339310464"/>
        <c:scaling>
          <c:orientation val="minMax"/>
        </c:scaling>
        <c:delete val="1"/>
        <c:axPos val="l"/>
        <c:majorGridlines>
          <c:spPr>
            <a:ln w="6350">
              <a:noFill/>
              <a:prstDash val="sysDash"/>
            </a:ln>
          </c:spPr>
        </c:majorGridlines>
        <c:numFmt formatCode="General" sourceLinked="1"/>
        <c:majorTickMark val="out"/>
        <c:minorTickMark val="none"/>
        <c:tickLblPos val="nextTo"/>
        <c:crossAx val="33930892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ndard"/>
        <c:varyColors val="0"/>
        <c:ser>
          <c:idx val="0"/>
          <c:order val="0"/>
          <c:tx>
            <c:strRef>
              <c:f>Sheet1!$B$1</c:f>
              <c:strCache>
                <c:ptCount val="1"/>
                <c:pt idx="0">
                  <c:v>系列 1</c:v>
                </c:pt>
              </c:strCache>
            </c:strRef>
          </c:tx>
          <c:spPr>
            <a:solidFill>
              <a:srgbClr val="A3AA01"/>
            </a:solidFill>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Sheet1!$B$2:$B$17</c:f>
              <c:numCache>
                <c:formatCode>General</c:formatCode>
                <c:ptCount val="16"/>
                <c:pt idx="0">
                  <c:v>32</c:v>
                </c:pt>
                <c:pt idx="1">
                  <c:v>32</c:v>
                </c:pt>
                <c:pt idx="2">
                  <c:v>28</c:v>
                </c:pt>
                <c:pt idx="3">
                  <c:v>45</c:v>
                </c:pt>
                <c:pt idx="4">
                  <c:v>50</c:v>
                </c:pt>
                <c:pt idx="5">
                  <c:v>69</c:v>
                </c:pt>
                <c:pt idx="6">
                  <c:v>64</c:v>
                </c:pt>
                <c:pt idx="7">
                  <c:v>50</c:v>
                </c:pt>
                <c:pt idx="8">
                  <c:v>38</c:v>
                </c:pt>
                <c:pt idx="9">
                  <c:v>45</c:v>
                </c:pt>
                <c:pt idx="10">
                  <c:v>21</c:v>
                </c:pt>
                <c:pt idx="11">
                  <c:v>35</c:v>
                </c:pt>
                <c:pt idx="12">
                  <c:v>39</c:v>
                </c:pt>
                <c:pt idx="13">
                  <c:v>42</c:v>
                </c:pt>
                <c:pt idx="14">
                  <c:v>44</c:v>
                </c:pt>
                <c:pt idx="15">
                  <c:v>48</c:v>
                </c:pt>
              </c:numCache>
            </c:numRef>
          </c:val>
          <c:extLst>
            <c:ext xmlns:c16="http://schemas.microsoft.com/office/drawing/2014/chart" uri="{C3380CC4-5D6E-409C-BE32-E72D297353CC}">
              <c16:uniqueId val="{00000000-6A3A-2144-B876-6CDABD4F550A}"/>
            </c:ext>
          </c:extLst>
        </c:ser>
        <c:ser>
          <c:idx val="1"/>
          <c:order val="1"/>
          <c:tx>
            <c:strRef>
              <c:f>Sheet1!$C$1</c:f>
              <c:strCache>
                <c:ptCount val="1"/>
                <c:pt idx="0">
                  <c:v>系列 2</c:v>
                </c:pt>
              </c:strCache>
            </c:strRef>
          </c:tx>
          <c:spPr>
            <a:solidFill>
              <a:srgbClr val="FF7202"/>
            </a:solidFill>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Sheet1!$C$2:$C$17</c:f>
              <c:numCache>
                <c:formatCode>General</c:formatCode>
                <c:ptCount val="16"/>
                <c:pt idx="0">
                  <c:v>12</c:v>
                </c:pt>
                <c:pt idx="1">
                  <c:v>12</c:v>
                </c:pt>
                <c:pt idx="2">
                  <c:v>12</c:v>
                </c:pt>
                <c:pt idx="3">
                  <c:v>21</c:v>
                </c:pt>
                <c:pt idx="4">
                  <c:v>28</c:v>
                </c:pt>
                <c:pt idx="5">
                  <c:v>30</c:v>
                </c:pt>
                <c:pt idx="6">
                  <c:v>21</c:v>
                </c:pt>
                <c:pt idx="7">
                  <c:v>42</c:v>
                </c:pt>
                <c:pt idx="8">
                  <c:v>29</c:v>
                </c:pt>
                <c:pt idx="9">
                  <c:v>30</c:v>
                </c:pt>
                <c:pt idx="10">
                  <c:v>14</c:v>
                </c:pt>
                <c:pt idx="11">
                  <c:v>15</c:v>
                </c:pt>
                <c:pt idx="12">
                  <c:v>19</c:v>
                </c:pt>
                <c:pt idx="13">
                  <c:v>25</c:v>
                </c:pt>
                <c:pt idx="14">
                  <c:v>34</c:v>
                </c:pt>
                <c:pt idx="15">
                  <c:v>36</c:v>
                </c:pt>
              </c:numCache>
            </c:numRef>
          </c:val>
          <c:extLst>
            <c:ext xmlns:c16="http://schemas.microsoft.com/office/drawing/2014/chart" uri="{C3380CC4-5D6E-409C-BE32-E72D297353CC}">
              <c16:uniqueId val="{00000001-6A3A-2144-B876-6CDABD4F550A}"/>
            </c:ext>
          </c:extLst>
        </c:ser>
        <c:ser>
          <c:idx val="2"/>
          <c:order val="2"/>
          <c:tx>
            <c:strRef>
              <c:f>Sheet1!$D$1</c:f>
              <c:strCache>
                <c:ptCount val="1"/>
                <c:pt idx="0">
                  <c:v>系列 3</c:v>
                </c:pt>
              </c:strCache>
            </c:strRef>
          </c:tx>
          <c:spPr>
            <a:solidFill>
              <a:srgbClr val="FFAC01"/>
            </a:solidFill>
            <a:ln w="25400">
              <a:noFill/>
            </a:ln>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Sheet1!$D$2:$D$17</c:f>
              <c:numCache>
                <c:formatCode>General</c:formatCode>
                <c:ptCount val="16"/>
                <c:pt idx="0">
                  <c:v>-35</c:v>
                </c:pt>
                <c:pt idx="1">
                  <c:v>-26</c:v>
                </c:pt>
                <c:pt idx="2">
                  <c:v>-41</c:v>
                </c:pt>
                <c:pt idx="3">
                  <c:v>-37</c:v>
                </c:pt>
                <c:pt idx="4">
                  <c:v>-69</c:v>
                </c:pt>
                <c:pt idx="5">
                  <c:v>-45</c:v>
                </c:pt>
                <c:pt idx="6">
                  <c:v>-50</c:v>
                </c:pt>
                <c:pt idx="7">
                  <c:v>-39</c:v>
                </c:pt>
                <c:pt idx="8">
                  <c:v>-48</c:v>
                </c:pt>
                <c:pt idx="9">
                  <c:v>-20</c:v>
                </c:pt>
                <c:pt idx="10">
                  <c:v>-35</c:v>
                </c:pt>
                <c:pt idx="11">
                  <c:v>-40</c:v>
                </c:pt>
                <c:pt idx="12">
                  <c:v>-60</c:v>
                </c:pt>
                <c:pt idx="13">
                  <c:v>-58</c:v>
                </c:pt>
                <c:pt idx="14">
                  <c:v>-40</c:v>
                </c:pt>
                <c:pt idx="15">
                  <c:v>-20</c:v>
                </c:pt>
              </c:numCache>
            </c:numRef>
          </c:val>
          <c:extLst>
            <c:ext xmlns:c16="http://schemas.microsoft.com/office/drawing/2014/chart" uri="{C3380CC4-5D6E-409C-BE32-E72D297353CC}">
              <c16:uniqueId val="{00000002-6A3A-2144-B876-6CDABD4F550A}"/>
            </c:ext>
          </c:extLst>
        </c:ser>
        <c:ser>
          <c:idx val="3"/>
          <c:order val="3"/>
          <c:tx>
            <c:strRef>
              <c:f>Sheet1!$E$1</c:f>
              <c:strCache>
                <c:ptCount val="1"/>
                <c:pt idx="0">
                  <c:v>系列 4</c:v>
                </c:pt>
              </c:strCache>
            </c:strRef>
          </c:tx>
          <c:spPr>
            <a:solidFill>
              <a:srgbClr val="EB1A03"/>
            </a:solidFill>
            <a:ln w="25400">
              <a:noFill/>
            </a:ln>
          </c:spPr>
          <c:cat>
            <c:numRef>
              <c:f>Sheet1!$A$2:$A$17</c:f>
              <c:numCache>
                <c:formatCode>m/d/yyyy</c:formatCode>
                <c:ptCount val="16"/>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numCache>
            </c:numRef>
          </c:cat>
          <c:val>
            <c:numRef>
              <c:f>Sheet1!$E$2:$E$17</c:f>
              <c:numCache>
                <c:formatCode>General</c:formatCode>
                <c:ptCount val="16"/>
                <c:pt idx="0">
                  <c:v>-12</c:v>
                </c:pt>
                <c:pt idx="1">
                  <c:v>-18</c:v>
                </c:pt>
                <c:pt idx="2">
                  <c:v>-32</c:v>
                </c:pt>
                <c:pt idx="3">
                  <c:v>-20</c:v>
                </c:pt>
                <c:pt idx="4">
                  <c:v>-21</c:v>
                </c:pt>
                <c:pt idx="5">
                  <c:v>-24</c:v>
                </c:pt>
                <c:pt idx="6">
                  <c:v>-42</c:v>
                </c:pt>
                <c:pt idx="7">
                  <c:v>-30</c:v>
                </c:pt>
                <c:pt idx="8">
                  <c:v>-16</c:v>
                </c:pt>
                <c:pt idx="9">
                  <c:v>-25</c:v>
                </c:pt>
                <c:pt idx="10">
                  <c:v>-19</c:v>
                </c:pt>
                <c:pt idx="11">
                  <c:v>-17</c:v>
                </c:pt>
                <c:pt idx="12">
                  <c:v>-15</c:v>
                </c:pt>
                <c:pt idx="13">
                  <c:v>-12</c:v>
                </c:pt>
                <c:pt idx="14">
                  <c:v>-19</c:v>
                </c:pt>
                <c:pt idx="15">
                  <c:v>-16</c:v>
                </c:pt>
              </c:numCache>
            </c:numRef>
          </c:val>
          <c:extLst>
            <c:ext xmlns:c16="http://schemas.microsoft.com/office/drawing/2014/chart" uri="{C3380CC4-5D6E-409C-BE32-E72D297353CC}">
              <c16:uniqueId val="{00000003-6A3A-2144-B876-6CDABD4F550A}"/>
            </c:ext>
          </c:extLst>
        </c:ser>
        <c:dLbls>
          <c:showLegendKey val="0"/>
          <c:showVal val="0"/>
          <c:showCatName val="0"/>
          <c:showSerName val="0"/>
          <c:showPercent val="0"/>
          <c:showBubbleSize val="0"/>
        </c:dLbls>
        <c:axId val="559785088"/>
        <c:axId val="559787392"/>
      </c:areaChart>
      <c:dateAx>
        <c:axId val="559785088"/>
        <c:scaling>
          <c:orientation val="minMax"/>
        </c:scaling>
        <c:delete val="1"/>
        <c:axPos val="b"/>
        <c:numFmt formatCode="m/d/yyyy" sourceLinked="1"/>
        <c:majorTickMark val="out"/>
        <c:minorTickMark val="none"/>
        <c:tickLblPos val="nextTo"/>
        <c:crossAx val="559787392"/>
        <c:crosses val="autoZero"/>
        <c:auto val="1"/>
        <c:lblOffset val="100"/>
        <c:baseTimeUnit val="days"/>
      </c:dateAx>
      <c:valAx>
        <c:axId val="559787392"/>
        <c:scaling>
          <c:orientation val="minMax"/>
        </c:scaling>
        <c:delete val="0"/>
        <c:axPos val="l"/>
        <c:majorGridlines>
          <c:spPr>
            <a:ln cmpd="sng">
              <a:solidFill>
                <a:srgbClr val="79645C">
                  <a:alpha val="25000"/>
                </a:srgbClr>
              </a:solidFill>
              <a:prstDash val="sysDash"/>
            </a:ln>
          </c:spPr>
        </c:majorGridlines>
        <c:numFmt formatCode="General" sourceLinked="1"/>
        <c:majorTickMark val="out"/>
        <c:minorTickMark val="none"/>
        <c:tickLblPos val="nextTo"/>
        <c:txPr>
          <a:bodyPr/>
          <a:lstStyle/>
          <a:p>
            <a:pPr>
              <a:defRPr sz="600">
                <a:solidFill>
                  <a:srgbClr val="79645C"/>
                </a:solidFill>
              </a:defRPr>
            </a:pPr>
            <a:endParaRPr lang="zh-CN"/>
          </a:p>
        </c:txPr>
        <c:crossAx val="559785088"/>
        <c:crosses val="autoZero"/>
        <c:crossBetween val="midCat"/>
      </c:valAx>
    </c:plotArea>
    <c:plotVisOnly val="1"/>
    <c:dispBlanksAs val="zero"/>
    <c:showDLblsOverMax val="0"/>
  </c:chart>
  <c:txPr>
    <a:bodyPr/>
    <a:lstStyle/>
    <a:p>
      <a:pPr>
        <a:defRPr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系列 1</c:v>
                </c:pt>
              </c:strCache>
            </c:strRef>
          </c:tx>
          <c:spPr>
            <a:solidFill>
              <a:srgbClr val="A3AA01"/>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Sheet1!$B$2:$B$19</c:f>
              <c:numCache>
                <c:formatCode>General</c:formatCode>
                <c:ptCount val="18"/>
                <c:pt idx="0">
                  <c:v>0.3</c:v>
                </c:pt>
                <c:pt idx="1">
                  <c:v>0.3</c:v>
                </c:pt>
                <c:pt idx="2">
                  <c:v>0.2</c:v>
                </c:pt>
                <c:pt idx="3">
                  <c:v>0.4</c:v>
                </c:pt>
                <c:pt idx="4">
                  <c:v>0.4</c:v>
                </c:pt>
                <c:pt idx="5">
                  <c:v>0.3</c:v>
                </c:pt>
                <c:pt idx="6">
                  <c:v>0.4</c:v>
                </c:pt>
                <c:pt idx="7">
                  <c:v>0.4</c:v>
                </c:pt>
                <c:pt idx="8">
                  <c:v>0.5</c:v>
                </c:pt>
                <c:pt idx="9">
                  <c:v>0.4</c:v>
                </c:pt>
                <c:pt idx="10">
                  <c:v>0.3</c:v>
                </c:pt>
                <c:pt idx="11">
                  <c:v>0.3</c:v>
                </c:pt>
                <c:pt idx="12">
                  <c:v>0.4</c:v>
                </c:pt>
                <c:pt idx="13">
                  <c:v>0.4</c:v>
                </c:pt>
                <c:pt idx="14">
                  <c:v>0.3</c:v>
                </c:pt>
                <c:pt idx="15">
                  <c:v>0.4</c:v>
                </c:pt>
                <c:pt idx="16">
                  <c:v>0.5</c:v>
                </c:pt>
                <c:pt idx="17">
                  <c:v>0.4</c:v>
                </c:pt>
              </c:numCache>
            </c:numRef>
          </c:val>
          <c:extLst>
            <c:ext xmlns:c16="http://schemas.microsoft.com/office/drawing/2014/chart" uri="{C3380CC4-5D6E-409C-BE32-E72D297353CC}">
              <c16:uniqueId val="{00000000-2BE4-4E0E-8E5E-CD8B0864111A}"/>
            </c:ext>
          </c:extLst>
        </c:ser>
        <c:ser>
          <c:idx val="1"/>
          <c:order val="1"/>
          <c:tx>
            <c:strRef>
              <c:f>Sheet1!$C$1</c:f>
              <c:strCache>
                <c:ptCount val="1"/>
                <c:pt idx="0">
                  <c:v>系列 2</c:v>
                </c:pt>
              </c:strCache>
            </c:strRef>
          </c:tx>
          <c:spPr>
            <a:solidFill>
              <a:srgbClr val="BCC702"/>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Sheet1!$C$2:$C$19</c:f>
              <c:numCache>
                <c:formatCode>General</c:formatCode>
                <c:ptCount val="18"/>
                <c:pt idx="0">
                  <c:v>1.6</c:v>
                </c:pt>
                <c:pt idx="1">
                  <c:v>1.7</c:v>
                </c:pt>
                <c:pt idx="2">
                  <c:v>1.9</c:v>
                </c:pt>
                <c:pt idx="3">
                  <c:v>2.1</c:v>
                </c:pt>
                <c:pt idx="4">
                  <c:v>2.2999999999999998</c:v>
                </c:pt>
                <c:pt idx="5">
                  <c:v>2.4</c:v>
                </c:pt>
                <c:pt idx="6">
                  <c:v>2.5</c:v>
                </c:pt>
                <c:pt idx="7">
                  <c:v>2.6</c:v>
                </c:pt>
                <c:pt idx="8">
                  <c:v>2.8</c:v>
                </c:pt>
                <c:pt idx="9">
                  <c:v>3.2</c:v>
                </c:pt>
                <c:pt idx="10">
                  <c:v>3.6</c:v>
                </c:pt>
                <c:pt idx="11">
                  <c:v>3.8</c:v>
                </c:pt>
                <c:pt idx="12">
                  <c:v>4.3</c:v>
                </c:pt>
                <c:pt idx="13">
                  <c:v>5.2</c:v>
                </c:pt>
                <c:pt idx="14">
                  <c:v>5.9</c:v>
                </c:pt>
                <c:pt idx="15">
                  <c:v>6</c:v>
                </c:pt>
                <c:pt idx="16">
                  <c:v>6.3</c:v>
                </c:pt>
                <c:pt idx="17">
                  <c:v>6.4</c:v>
                </c:pt>
              </c:numCache>
            </c:numRef>
          </c:val>
          <c:extLst>
            <c:ext xmlns:c16="http://schemas.microsoft.com/office/drawing/2014/chart" uri="{C3380CC4-5D6E-409C-BE32-E72D297353CC}">
              <c16:uniqueId val="{00000001-2BE4-4E0E-8E5E-CD8B0864111A}"/>
            </c:ext>
          </c:extLst>
        </c:ser>
        <c:dLbls>
          <c:showLegendKey val="0"/>
          <c:showVal val="0"/>
          <c:showCatName val="0"/>
          <c:showSerName val="0"/>
          <c:showPercent val="0"/>
          <c:showBubbleSize val="0"/>
        </c:dLbls>
        <c:gapWidth val="45"/>
        <c:overlap val="100"/>
        <c:axId val="386844544"/>
        <c:axId val="386846080"/>
      </c:barChart>
      <c:catAx>
        <c:axId val="386844544"/>
        <c:scaling>
          <c:orientation val="minMax"/>
        </c:scaling>
        <c:delete val="1"/>
        <c:axPos val="b"/>
        <c:numFmt formatCode="General" sourceLinked="0"/>
        <c:majorTickMark val="out"/>
        <c:minorTickMark val="none"/>
        <c:tickLblPos val="nextTo"/>
        <c:crossAx val="386846080"/>
        <c:crosses val="autoZero"/>
        <c:auto val="1"/>
        <c:lblAlgn val="ctr"/>
        <c:lblOffset val="100"/>
        <c:noMultiLvlLbl val="0"/>
      </c:catAx>
      <c:valAx>
        <c:axId val="386846080"/>
        <c:scaling>
          <c:orientation val="minMax"/>
        </c:scaling>
        <c:delete val="1"/>
        <c:axPos val="l"/>
        <c:majorGridlines>
          <c:spPr>
            <a:ln w="6350">
              <a:noFill/>
              <a:prstDash val="sysDash"/>
            </a:ln>
          </c:spPr>
        </c:majorGridlines>
        <c:numFmt formatCode="General" sourceLinked="1"/>
        <c:majorTickMark val="out"/>
        <c:minorTickMark val="none"/>
        <c:tickLblPos val="nextTo"/>
        <c:crossAx val="386844544"/>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系列 1</c:v>
                </c:pt>
              </c:strCache>
            </c:strRef>
          </c:tx>
          <c:spPr>
            <a:solidFill>
              <a:srgbClr val="A3AA01"/>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Sheet1!$B$2:$B$19</c:f>
              <c:numCache>
                <c:formatCode>General</c:formatCode>
                <c:ptCount val="18"/>
                <c:pt idx="0">
                  <c:v>0.3</c:v>
                </c:pt>
                <c:pt idx="1">
                  <c:v>0.3</c:v>
                </c:pt>
                <c:pt idx="2">
                  <c:v>0.2</c:v>
                </c:pt>
                <c:pt idx="3">
                  <c:v>0.4</c:v>
                </c:pt>
                <c:pt idx="4">
                  <c:v>0.4</c:v>
                </c:pt>
                <c:pt idx="5">
                  <c:v>0.3</c:v>
                </c:pt>
                <c:pt idx="6">
                  <c:v>0.4</c:v>
                </c:pt>
                <c:pt idx="7">
                  <c:v>0.4</c:v>
                </c:pt>
                <c:pt idx="8">
                  <c:v>0.5</c:v>
                </c:pt>
                <c:pt idx="9">
                  <c:v>0.4</c:v>
                </c:pt>
                <c:pt idx="10">
                  <c:v>0.3</c:v>
                </c:pt>
                <c:pt idx="11">
                  <c:v>0.3</c:v>
                </c:pt>
                <c:pt idx="12">
                  <c:v>0.4</c:v>
                </c:pt>
                <c:pt idx="13">
                  <c:v>0.4</c:v>
                </c:pt>
                <c:pt idx="14">
                  <c:v>0.3</c:v>
                </c:pt>
                <c:pt idx="15">
                  <c:v>0.4</c:v>
                </c:pt>
                <c:pt idx="16">
                  <c:v>0.5</c:v>
                </c:pt>
                <c:pt idx="17">
                  <c:v>0.4</c:v>
                </c:pt>
              </c:numCache>
            </c:numRef>
          </c:val>
          <c:extLst>
            <c:ext xmlns:c16="http://schemas.microsoft.com/office/drawing/2014/chart" uri="{C3380CC4-5D6E-409C-BE32-E72D297353CC}">
              <c16:uniqueId val="{00000000-E71E-483C-B1EF-31EE56ACB0F7}"/>
            </c:ext>
          </c:extLst>
        </c:ser>
        <c:ser>
          <c:idx val="1"/>
          <c:order val="1"/>
          <c:tx>
            <c:strRef>
              <c:f>Sheet1!$C$1</c:f>
              <c:strCache>
                <c:ptCount val="1"/>
                <c:pt idx="0">
                  <c:v>系列 2</c:v>
                </c:pt>
              </c:strCache>
            </c:strRef>
          </c:tx>
          <c:spPr>
            <a:solidFill>
              <a:srgbClr val="BCC702"/>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Sheet1!$C$2:$C$19</c:f>
              <c:numCache>
                <c:formatCode>General</c:formatCode>
                <c:ptCount val="18"/>
                <c:pt idx="0">
                  <c:v>1.6</c:v>
                </c:pt>
                <c:pt idx="1">
                  <c:v>1.7</c:v>
                </c:pt>
                <c:pt idx="2">
                  <c:v>1.9</c:v>
                </c:pt>
                <c:pt idx="3">
                  <c:v>2.1</c:v>
                </c:pt>
                <c:pt idx="4">
                  <c:v>2.2999999999999998</c:v>
                </c:pt>
                <c:pt idx="5">
                  <c:v>2.4</c:v>
                </c:pt>
                <c:pt idx="6">
                  <c:v>2.5</c:v>
                </c:pt>
                <c:pt idx="7">
                  <c:v>2.6</c:v>
                </c:pt>
                <c:pt idx="8">
                  <c:v>2.8</c:v>
                </c:pt>
                <c:pt idx="9">
                  <c:v>3.2</c:v>
                </c:pt>
                <c:pt idx="10">
                  <c:v>3.6</c:v>
                </c:pt>
                <c:pt idx="11">
                  <c:v>3.8</c:v>
                </c:pt>
                <c:pt idx="12">
                  <c:v>4.3</c:v>
                </c:pt>
                <c:pt idx="13">
                  <c:v>5.2</c:v>
                </c:pt>
                <c:pt idx="14">
                  <c:v>5.9</c:v>
                </c:pt>
                <c:pt idx="15">
                  <c:v>6</c:v>
                </c:pt>
                <c:pt idx="16">
                  <c:v>6.3</c:v>
                </c:pt>
                <c:pt idx="17">
                  <c:v>6.4</c:v>
                </c:pt>
              </c:numCache>
            </c:numRef>
          </c:val>
          <c:extLst>
            <c:ext xmlns:c16="http://schemas.microsoft.com/office/drawing/2014/chart" uri="{C3380CC4-5D6E-409C-BE32-E72D297353CC}">
              <c16:uniqueId val="{00000001-E71E-483C-B1EF-31EE56ACB0F7}"/>
            </c:ext>
          </c:extLst>
        </c:ser>
        <c:dLbls>
          <c:showLegendKey val="0"/>
          <c:showVal val="0"/>
          <c:showCatName val="0"/>
          <c:showSerName val="0"/>
          <c:showPercent val="0"/>
          <c:showBubbleSize val="0"/>
        </c:dLbls>
        <c:gapWidth val="45"/>
        <c:overlap val="100"/>
        <c:axId val="387442176"/>
        <c:axId val="387485696"/>
      </c:barChart>
      <c:catAx>
        <c:axId val="387442176"/>
        <c:scaling>
          <c:orientation val="minMax"/>
        </c:scaling>
        <c:delete val="1"/>
        <c:axPos val="b"/>
        <c:numFmt formatCode="General" sourceLinked="0"/>
        <c:majorTickMark val="out"/>
        <c:minorTickMark val="none"/>
        <c:tickLblPos val="nextTo"/>
        <c:crossAx val="387485696"/>
        <c:crosses val="autoZero"/>
        <c:auto val="1"/>
        <c:lblAlgn val="ctr"/>
        <c:lblOffset val="100"/>
        <c:noMultiLvlLbl val="0"/>
      </c:catAx>
      <c:valAx>
        <c:axId val="387485696"/>
        <c:scaling>
          <c:orientation val="minMax"/>
        </c:scaling>
        <c:delete val="1"/>
        <c:axPos val="l"/>
        <c:majorGridlines>
          <c:spPr>
            <a:ln w="6350">
              <a:noFill/>
              <a:prstDash val="sysDash"/>
            </a:ln>
          </c:spPr>
        </c:majorGridlines>
        <c:numFmt formatCode="General" sourceLinked="1"/>
        <c:majorTickMark val="out"/>
        <c:minorTickMark val="none"/>
        <c:tickLblPos val="nextTo"/>
        <c:crossAx val="387442176"/>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系列 1</c:v>
                </c:pt>
              </c:strCache>
            </c:strRef>
          </c:tx>
          <c:spPr>
            <a:solidFill>
              <a:srgbClr val="A3AA01"/>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Sheet1!$B$2:$B$19</c:f>
              <c:numCache>
                <c:formatCode>General</c:formatCode>
                <c:ptCount val="18"/>
                <c:pt idx="0">
                  <c:v>0.3</c:v>
                </c:pt>
                <c:pt idx="1">
                  <c:v>0.3</c:v>
                </c:pt>
                <c:pt idx="2">
                  <c:v>0.2</c:v>
                </c:pt>
                <c:pt idx="3">
                  <c:v>0.4</c:v>
                </c:pt>
                <c:pt idx="4">
                  <c:v>0.4</c:v>
                </c:pt>
                <c:pt idx="5">
                  <c:v>0.3</c:v>
                </c:pt>
                <c:pt idx="6">
                  <c:v>0.4</c:v>
                </c:pt>
                <c:pt idx="7">
                  <c:v>0.4</c:v>
                </c:pt>
                <c:pt idx="8">
                  <c:v>0.5</c:v>
                </c:pt>
                <c:pt idx="9">
                  <c:v>0.4</c:v>
                </c:pt>
                <c:pt idx="10">
                  <c:v>0.3</c:v>
                </c:pt>
                <c:pt idx="11">
                  <c:v>0.3</c:v>
                </c:pt>
                <c:pt idx="12">
                  <c:v>0.4</c:v>
                </c:pt>
                <c:pt idx="13">
                  <c:v>0.4</c:v>
                </c:pt>
                <c:pt idx="14">
                  <c:v>0.3</c:v>
                </c:pt>
                <c:pt idx="15">
                  <c:v>0.4</c:v>
                </c:pt>
                <c:pt idx="16">
                  <c:v>0.5</c:v>
                </c:pt>
                <c:pt idx="17">
                  <c:v>0.4</c:v>
                </c:pt>
              </c:numCache>
            </c:numRef>
          </c:val>
          <c:extLst>
            <c:ext xmlns:c16="http://schemas.microsoft.com/office/drawing/2014/chart" uri="{C3380CC4-5D6E-409C-BE32-E72D297353CC}">
              <c16:uniqueId val="{00000000-8D2F-4DD1-864F-D404B4E69EE4}"/>
            </c:ext>
          </c:extLst>
        </c:ser>
        <c:ser>
          <c:idx val="1"/>
          <c:order val="1"/>
          <c:tx>
            <c:strRef>
              <c:f>Sheet1!$C$1</c:f>
              <c:strCache>
                <c:ptCount val="1"/>
                <c:pt idx="0">
                  <c:v>系列 2</c:v>
                </c:pt>
              </c:strCache>
            </c:strRef>
          </c:tx>
          <c:spPr>
            <a:solidFill>
              <a:srgbClr val="BCC702"/>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Sheet1!$C$2:$C$19</c:f>
              <c:numCache>
                <c:formatCode>General</c:formatCode>
                <c:ptCount val="18"/>
                <c:pt idx="0">
                  <c:v>1.6</c:v>
                </c:pt>
                <c:pt idx="1">
                  <c:v>1.7</c:v>
                </c:pt>
                <c:pt idx="2">
                  <c:v>1.9</c:v>
                </c:pt>
                <c:pt idx="3">
                  <c:v>2.1</c:v>
                </c:pt>
                <c:pt idx="4">
                  <c:v>2.2999999999999998</c:v>
                </c:pt>
                <c:pt idx="5">
                  <c:v>2.4</c:v>
                </c:pt>
                <c:pt idx="6">
                  <c:v>2.5</c:v>
                </c:pt>
                <c:pt idx="7">
                  <c:v>2.6</c:v>
                </c:pt>
                <c:pt idx="8">
                  <c:v>2.8</c:v>
                </c:pt>
                <c:pt idx="9">
                  <c:v>3.2</c:v>
                </c:pt>
                <c:pt idx="10">
                  <c:v>3.6</c:v>
                </c:pt>
                <c:pt idx="11">
                  <c:v>3.8</c:v>
                </c:pt>
                <c:pt idx="12">
                  <c:v>4.3</c:v>
                </c:pt>
                <c:pt idx="13">
                  <c:v>5.2</c:v>
                </c:pt>
                <c:pt idx="14">
                  <c:v>5.9</c:v>
                </c:pt>
                <c:pt idx="15">
                  <c:v>6</c:v>
                </c:pt>
                <c:pt idx="16">
                  <c:v>6.3</c:v>
                </c:pt>
                <c:pt idx="17">
                  <c:v>6.4</c:v>
                </c:pt>
              </c:numCache>
            </c:numRef>
          </c:val>
          <c:extLst>
            <c:ext xmlns:c16="http://schemas.microsoft.com/office/drawing/2014/chart" uri="{C3380CC4-5D6E-409C-BE32-E72D297353CC}">
              <c16:uniqueId val="{00000001-8D2F-4DD1-864F-D404B4E69EE4}"/>
            </c:ext>
          </c:extLst>
        </c:ser>
        <c:dLbls>
          <c:showLegendKey val="0"/>
          <c:showVal val="0"/>
          <c:showCatName val="0"/>
          <c:showSerName val="0"/>
          <c:showPercent val="0"/>
          <c:showBubbleSize val="0"/>
        </c:dLbls>
        <c:gapWidth val="45"/>
        <c:overlap val="100"/>
        <c:axId val="388183168"/>
        <c:axId val="388184704"/>
      </c:barChart>
      <c:catAx>
        <c:axId val="388183168"/>
        <c:scaling>
          <c:orientation val="minMax"/>
        </c:scaling>
        <c:delete val="1"/>
        <c:axPos val="b"/>
        <c:numFmt formatCode="General" sourceLinked="0"/>
        <c:majorTickMark val="out"/>
        <c:minorTickMark val="none"/>
        <c:tickLblPos val="nextTo"/>
        <c:crossAx val="388184704"/>
        <c:crosses val="autoZero"/>
        <c:auto val="1"/>
        <c:lblAlgn val="ctr"/>
        <c:lblOffset val="100"/>
        <c:noMultiLvlLbl val="0"/>
      </c:catAx>
      <c:valAx>
        <c:axId val="388184704"/>
        <c:scaling>
          <c:orientation val="minMax"/>
        </c:scaling>
        <c:delete val="1"/>
        <c:axPos val="l"/>
        <c:majorGridlines>
          <c:spPr>
            <a:ln w="6350">
              <a:noFill/>
              <a:prstDash val="sysDash"/>
            </a:ln>
          </c:spPr>
        </c:majorGridlines>
        <c:numFmt formatCode="General" sourceLinked="1"/>
        <c:majorTickMark val="out"/>
        <c:minorTickMark val="none"/>
        <c:tickLblPos val="nextTo"/>
        <c:crossAx val="38818316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系列 1</c:v>
                </c:pt>
              </c:strCache>
            </c:strRef>
          </c:tx>
          <c:spPr>
            <a:solidFill>
              <a:srgbClr val="A3AA01"/>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Sheet1!$B$2:$B$19</c:f>
              <c:numCache>
                <c:formatCode>General</c:formatCode>
                <c:ptCount val="18"/>
                <c:pt idx="0">
                  <c:v>0.3</c:v>
                </c:pt>
                <c:pt idx="1">
                  <c:v>0.3</c:v>
                </c:pt>
                <c:pt idx="2">
                  <c:v>0.2</c:v>
                </c:pt>
                <c:pt idx="3">
                  <c:v>0.4</c:v>
                </c:pt>
                <c:pt idx="4">
                  <c:v>0.4</c:v>
                </c:pt>
                <c:pt idx="5">
                  <c:v>0.3</c:v>
                </c:pt>
                <c:pt idx="6">
                  <c:v>0.4</c:v>
                </c:pt>
                <c:pt idx="7">
                  <c:v>0.4</c:v>
                </c:pt>
                <c:pt idx="8">
                  <c:v>0.5</c:v>
                </c:pt>
                <c:pt idx="9">
                  <c:v>0.4</c:v>
                </c:pt>
                <c:pt idx="10">
                  <c:v>0.3</c:v>
                </c:pt>
                <c:pt idx="11">
                  <c:v>0.3</c:v>
                </c:pt>
                <c:pt idx="12">
                  <c:v>0.4</c:v>
                </c:pt>
                <c:pt idx="13">
                  <c:v>0.4</c:v>
                </c:pt>
                <c:pt idx="14">
                  <c:v>0.3</c:v>
                </c:pt>
                <c:pt idx="15">
                  <c:v>0.4</c:v>
                </c:pt>
                <c:pt idx="16">
                  <c:v>0.5</c:v>
                </c:pt>
                <c:pt idx="17">
                  <c:v>0.4</c:v>
                </c:pt>
              </c:numCache>
            </c:numRef>
          </c:val>
          <c:extLst>
            <c:ext xmlns:c16="http://schemas.microsoft.com/office/drawing/2014/chart" uri="{C3380CC4-5D6E-409C-BE32-E72D297353CC}">
              <c16:uniqueId val="{00000000-B459-470A-AEB3-95F9326A9E61}"/>
            </c:ext>
          </c:extLst>
        </c:ser>
        <c:ser>
          <c:idx val="1"/>
          <c:order val="1"/>
          <c:tx>
            <c:strRef>
              <c:f>Sheet1!$C$1</c:f>
              <c:strCache>
                <c:ptCount val="1"/>
                <c:pt idx="0">
                  <c:v>系列 2</c:v>
                </c:pt>
              </c:strCache>
            </c:strRef>
          </c:tx>
          <c:spPr>
            <a:solidFill>
              <a:srgbClr val="BCC702"/>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Sheet1!$C$2:$C$19</c:f>
              <c:numCache>
                <c:formatCode>General</c:formatCode>
                <c:ptCount val="18"/>
                <c:pt idx="0">
                  <c:v>1.6</c:v>
                </c:pt>
                <c:pt idx="1">
                  <c:v>1.7</c:v>
                </c:pt>
                <c:pt idx="2">
                  <c:v>1.9</c:v>
                </c:pt>
                <c:pt idx="3">
                  <c:v>2.1</c:v>
                </c:pt>
                <c:pt idx="4">
                  <c:v>2.2999999999999998</c:v>
                </c:pt>
                <c:pt idx="5">
                  <c:v>2.4</c:v>
                </c:pt>
                <c:pt idx="6">
                  <c:v>2.5</c:v>
                </c:pt>
                <c:pt idx="7">
                  <c:v>2.6</c:v>
                </c:pt>
                <c:pt idx="8">
                  <c:v>2.8</c:v>
                </c:pt>
                <c:pt idx="9">
                  <c:v>3.2</c:v>
                </c:pt>
                <c:pt idx="10">
                  <c:v>3.6</c:v>
                </c:pt>
                <c:pt idx="11">
                  <c:v>3.8</c:v>
                </c:pt>
                <c:pt idx="12">
                  <c:v>4.3</c:v>
                </c:pt>
                <c:pt idx="13">
                  <c:v>5.2</c:v>
                </c:pt>
                <c:pt idx="14">
                  <c:v>5.9</c:v>
                </c:pt>
                <c:pt idx="15">
                  <c:v>6</c:v>
                </c:pt>
                <c:pt idx="16">
                  <c:v>6.3</c:v>
                </c:pt>
                <c:pt idx="17">
                  <c:v>6.4</c:v>
                </c:pt>
              </c:numCache>
            </c:numRef>
          </c:val>
          <c:extLst>
            <c:ext xmlns:c16="http://schemas.microsoft.com/office/drawing/2014/chart" uri="{C3380CC4-5D6E-409C-BE32-E72D297353CC}">
              <c16:uniqueId val="{00000001-B459-470A-AEB3-95F9326A9E61}"/>
            </c:ext>
          </c:extLst>
        </c:ser>
        <c:dLbls>
          <c:showLegendKey val="0"/>
          <c:showVal val="0"/>
          <c:showCatName val="0"/>
          <c:showSerName val="0"/>
          <c:showPercent val="0"/>
          <c:showBubbleSize val="0"/>
        </c:dLbls>
        <c:gapWidth val="45"/>
        <c:overlap val="100"/>
        <c:axId val="394780672"/>
        <c:axId val="395128832"/>
      </c:barChart>
      <c:catAx>
        <c:axId val="394780672"/>
        <c:scaling>
          <c:orientation val="minMax"/>
        </c:scaling>
        <c:delete val="1"/>
        <c:axPos val="b"/>
        <c:numFmt formatCode="General" sourceLinked="0"/>
        <c:majorTickMark val="out"/>
        <c:minorTickMark val="none"/>
        <c:tickLblPos val="nextTo"/>
        <c:crossAx val="395128832"/>
        <c:crosses val="autoZero"/>
        <c:auto val="1"/>
        <c:lblAlgn val="ctr"/>
        <c:lblOffset val="100"/>
        <c:noMultiLvlLbl val="0"/>
      </c:catAx>
      <c:valAx>
        <c:axId val="395128832"/>
        <c:scaling>
          <c:orientation val="minMax"/>
        </c:scaling>
        <c:delete val="1"/>
        <c:axPos val="l"/>
        <c:majorGridlines>
          <c:spPr>
            <a:ln w="6350">
              <a:noFill/>
              <a:prstDash val="sysDash"/>
            </a:ln>
          </c:spPr>
        </c:majorGridlines>
        <c:numFmt formatCode="General" sourceLinked="1"/>
        <c:majorTickMark val="out"/>
        <c:minorTickMark val="none"/>
        <c:tickLblPos val="nextTo"/>
        <c:crossAx val="394780672"/>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系列 1</c:v>
                </c:pt>
              </c:strCache>
            </c:strRef>
          </c:tx>
          <c:spPr>
            <a:solidFill>
              <a:srgbClr val="A3AA01"/>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Sheet1!$B$2:$B$19</c:f>
              <c:numCache>
                <c:formatCode>General</c:formatCode>
                <c:ptCount val="18"/>
                <c:pt idx="0">
                  <c:v>0.3</c:v>
                </c:pt>
                <c:pt idx="1">
                  <c:v>0.3</c:v>
                </c:pt>
                <c:pt idx="2">
                  <c:v>0.2</c:v>
                </c:pt>
                <c:pt idx="3">
                  <c:v>0.4</c:v>
                </c:pt>
                <c:pt idx="4">
                  <c:v>0.4</c:v>
                </c:pt>
                <c:pt idx="5">
                  <c:v>0.3</c:v>
                </c:pt>
                <c:pt idx="6">
                  <c:v>0.4</c:v>
                </c:pt>
                <c:pt idx="7">
                  <c:v>0.4</c:v>
                </c:pt>
                <c:pt idx="8">
                  <c:v>0.5</c:v>
                </c:pt>
                <c:pt idx="9">
                  <c:v>0.4</c:v>
                </c:pt>
                <c:pt idx="10">
                  <c:v>0.3</c:v>
                </c:pt>
                <c:pt idx="11">
                  <c:v>0.3</c:v>
                </c:pt>
                <c:pt idx="12">
                  <c:v>0.4</c:v>
                </c:pt>
                <c:pt idx="13">
                  <c:v>0.4</c:v>
                </c:pt>
                <c:pt idx="14">
                  <c:v>0.3</c:v>
                </c:pt>
                <c:pt idx="15">
                  <c:v>0.4</c:v>
                </c:pt>
                <c:pt idx="16">
                  <c:v>0.5</c:v>
                </c:pt>
                <c:pt idx="17">
                  <c:v>0.4</c:v>
                </c:pt>
              </c:numCache>
            </c:numRef>
          </c:val>
          <c:extLst>
            <c:ext xmlns:c16="http://schemas.microsoft.com/office/drawing/2014/chart" uri="{C3380CC4-5D6E-409C-BE32-E72D297353CC}">
              <c16:uniqueId val="{00000000-62EC-4802-B963-9BEFDE9B5243}"/>
            </c:ext>
          </c:extLst>
        </c:ser>
        <c:ser>
          <c:idx val="1"/>
          <c:order val="1"/>
          <c:tx>
            <c:strRef>
              <c:f>Sheet1!$C$1</c:f>
              <c:strCache>
                <c:ptCount val="1"/>
                <c:pt idx="0">
                  <c:v>系列 2</c:v>
                </c:pt>
              </c:strCache>
            </c:strRef>
          </c:tx>
          <c:spPr>
            <a:solidFill>
              <a:srgbClr val="BCC702"/>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Sheet1!$C$2:$C$19</c:f>
              <c:numCache>
                <c:formatCode>General</c:formatCode>
                <c:ptCount val="18"/>
                <c:pt idx="0">
                  <c:v>1.6</c:v>
                </c:pt>
                <c:pt idx="1">
                  <c:v>1.7</c:v>
                </c:pt>
                <c:pt idx="2">
                  <c:v>1.9</c:v>
                </c:pt>
                <c:pt idx="3">
                  <c:v>2.1</c:v>
                </c:pt>
                <c:pt idx="4">
                  <c:v>2.2999999999999998</c:v>
                </c:pt>
                <c:pt idx="5">
                  <c:v>2.4</c:v>
                </c:pt>
                <c:pt idx="6">
                  <c:v>2.5</c:v>
                </c:pt>
                <c:pt idx="7">
                  <c:v>2.6</c:v>
                </c:pt>
                <c:pt idx="8">
                  <c:v>2.8</c:v>
                </c:pt>
                <c:pt idx="9">
                  <c:v>3.2</c:v>
                </c:pt>
                <c:pt idx="10">
                  <c:v>3.6</c:v>
                </c:pt>
                <c:pt idx="11">
                  <c:v>3.8</c:v>
                </c:pt>
                <c:pt idx="12">
                  <c:v>4.3</c:v>
                </c:pt>
                <c:pt idx="13">
                  <c:v>5.2</c:v>
                </c:pt>
                <c:pt idx="14">
                  <c:v>5.9</c:v>
                </c:pt>
                <c:pt idx="15">
                  <c:v>6</c:v>
                </c:pt>
                <c:pt idx="16">
                  <c:v>6.3</c:v>
                </c:pt>
                <c:pt idx="17">
                  <c:v>6.4</c:v>
                </c:pt>
              </c:numCache>
            </c:numRef>
          </c:val>
          <c:extLst>
            <c:ext xmlns:c16="http://schemas.microsoft.com/office/drawing/2014/chart" uri="{C3380CC4-5D6E-409C-BE32-E72D297353CC}">
              <c16:uniqueId val="{00000001-62EC-4802-B963-9BEFDE9B5243}"/>
            </c:ext>
          </c:extLst>
        </c:ser>
        <c:dLbls>
          <c:showLegendKey val="0"/>
          <c:showVal val="0"/>
          <c:showCatName val="0"/>
          <c:showSerName val="0"/>
          <c:showPercent val="0"/>
          <c:showBubbleSize val="0"/>
        </c:dLbls>
        <c:gapWidth val="45"/>
        <c:overlap val="100"/>
        <c:axId val="464015744"/>
        <c:axId val="464017280"/>
      </c:barChart>
      <c:catAx>
        <c:axId val="464015744"/>
        <c:scaling>
          <c:orientation val="minMax"/>
        </c:scaling>
        <c:delete val="1"/>
        <c:axPos val="b"/>
        <c:numFmt formatCode="General" sourceLinked="0"/>
        <c:majorTickMark val="out"/>
        <c:minorTickMark val="none"/>
        <c:tickLblPos val="nextTo"/>
        <c:crossAx val="464017280"/>
        <c:crosses val="autoZero"/>
        <c:auto val="1"/>
        <c:lblAlgn val="ctr"/>
        <c:lblOffset val="100"/>
        <c:noMultiLvlLbl val="0"/>
      </c:catAx>
      <c:valAx>
        <c:axId val="464017280"/>
        <c:scaling>
          <c:orientation val="minMax"/>
        </c:scaling>
        <c:delete val="1"/>
        <c:axPos val="l"/>
        <c:majorGridlines>
          <c:spPr>
            <a:ln w="6350">
              <a:noFill/>
              <a:prstDash val="sysDash"/>
            </a:ln>
          </c:spPr>
        </c:majorGridlines>
        <c:numFmt formatCode="General" sourceLinked="1"/>
        <c:majorTickMark val="out"/>
        <c:minorTickMark val="none"/>
        <c:tickLblPos val="nextTo"/>
        <c:crossAx val="464015744"/>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系列 1</c:v>
                </c:pt>
              </c:strCache>
            </c:strRef>
          </c:tx>
          <c:spPr>
            <a:solidFill>
              <a:srgbClr val="A3AA01"/>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Sheet1!$B$2:$B$19</c:f>
              <c:numCache>
                <c:formatCode>General</c:formatCode>
                <c:ptCount val="18"/>
                <c:pt idx="0">
                  <c:v>0.3</c:v>
                </c:pt>
                <c:pt idx="1">
                  <c:v>0.3</c:v>
                </c:pt>
                <c:pt idx="2">
                  <c:v>0.2</c:v>
                </c:pt>
                <c:pt idx="3">
                  <c:v>0.4</c:v>
                </c:pt>
                <c:pt idx="4">
                  <c:v>0.4</c:v>
                </c:pt>
                <c:pt idx="5">
                  <c:v>0.3</c:v>
                </c:pt>
                <c:pt idx="6">
                  <c:v>0.4</c:v>
                </c:pt>
                <c:pt idx="7">
                  <c:v>0.4</c:v>
                </c:pt>
                <c:pt idx="8">
                  <c:v>0.5</c:v>
                </c:pt>
                <c:pt idx="9">
                  <c:v>0.4</c:v>
                </c:pt>
                <c:pt idx="10">
                  <c:v>0.3</c:v>
                </c:pt>
                <c:pt idx="11">
                  <c:v>0.3</c:v>
                </c:pt>
                <c:pt idx="12">
                  <c:v>0.4</c:v>
                </c:pt>
                <c:pt idx="13">
                  <c:v>0.4</c:v>
                </c:pt>
                <c:pt idx="14">
                  <c:v>0.3</c:v>
                </c:pt>
                <c:pt idx="15">
                  <c:v>0.4</c:v>
                </c:pt>
                <c:pt idx="16">
                  <c:v>0.5</c:v>
                </c:pt>
                <c:pt idx="17">
                  <c:v>0.4</c:v>
                </c:pt>
              </c:numCache>
            </c:numRef>
          </c:val>
          <c:extLst>
            <c:ext xmlns:c16="http://schemas.microsoft.com/office/drawing/2014/chart" uri="{C3380CC4-5D6E-409C-BE32-E72D297353CC}">
              <c16:uniqueId val="{00000000-0BC6-42D1-BF21-C4AA0F2B3A1F}"/>
            </c:ext>
          </c:extLst>
        </c:ser>
        <c:ser>
          <c:idx val="1"/>
          <c:order val="1"/>
          <c:tx>
            <c:strRef>
              <c:f>Sheet1!$C$1</c:f>
              <c:strCache>
                <c:ptCount val="1"/>
                <c:pt idx="0">
                  <c:v>系列 2</c:v>
                </c:pt>
              </c:strCache>
            </c:strRef>
          </c:tx>
          <c:spPr>
            <a:solidFill>
              <a:srgbClr val="BCC702"/>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Sheet1!$C$2:$C$19</c:f>
              <c:numCache>
                <c:formatCode>General</c:formatCode>
                <c:ptCount val="18"/>
                <c:pt idx="0">
                  <c:v>1.6</c:v>
                </c:pt>
                <c:pt idx="1">
                  <c:v>1.7</c:v>
                </c:pt>
                <c:pt idx="2">
                  <c:v>1.9</c:v>
                </c:pt>
                <c:pt idx="3">
                  <c:v>2.1</c:v>
                </c:pt>
                <c:pt idx="4">
                  <c:v>2.2999999999999998</c:v>
                </c:pt>
                <c:pt idx="5">
                  <c:v>2.4</c:v>
                </c:pt>
                <c:pt idx="6">
                  <c:v>2.5</c:v>
                </c:pt>
                <c:pt idx="7">
                  <c:v>2.6</c:v>
                </c:pt>
                <c:pt idx="8">
                  <c:v>2.8</c:v>
                </c:pt>
                <c:pt idx="9">
                  <c:v>3.2</c:v>
                </c:pt>
                <c:pt idx="10">
                  <c:v>3.6</c:v>
                </c:pt>
                <c:pt idx="11">
                  <c:v>3.8</c:v>
                </c:pt>
                <c:pt idx="12">
                  <c:v>4.3</c:v>
                </c:pt>
                <c:pt idx="13">
                  <c:v>5.2</c:v>
                </c:pt>
                <c:pt idx="14">
                  <c:v>5.9</c:v>
                </c:pt>
                <c:pt idx="15">
                  <c:v>6</c:v>
                </c:pt>
                <c:pt idx="16">
                  <c:v>6.3</c:v>
                </c:pt>
                <c:pt idx="17">
                  <c:v>6.4</c:v>
                </c:pt>
              </c:numCache>
            </c:numRef>
          </c:val>
          <c:extLst>
            <c:ext xmlns:c16="http://schemas.microsoft.com/office/drawing/2014/chart" uri="{C3380CC4-5D6E-409C-BE32-E72D297353CC}">
              <c16:uniqueId val="{00000001-0BC6-42D1-BF21-C4AA0F2B3A1F}"/>
            </c:ext>
          </c:extLst>
        </c:ser>
        <c:dLbls>
          <c:showLegendKey val="0"/>
          <c:showVal val="0"/>
          <c:showCatName val="0"/>
          <c:showSerName val="0"/>
          <c:showPercent val="0"/>
          <c:showBubbleSize val="0"/>
        </c:dLbls>
        <c:gapWidth val="45"/>
        <c:overlap val="100"/>
        <c:axId val="525566336"/>
        <c:axId val="525568640"/>
      </c:barChart>
      <c:catAx>
        <c:axId val="525566336"/>
        <c:scaling>
          <c:orientation val="minMax"/>
        </c:scaling>
        <c:delete val="1"/>
        <c:axPos val="b"/>
        <c:numFmt formatCode="General" sourceLinked="0"/>
        <c:majorTickMark val="out"/>
        <c:minorTickMark val="none"/>
        <c:tickLblPos val="nextTo"/>
        <c:crossAx val="525568640"/>
        <c:crosses val="autoZero"/>
        <c:auto val="1"/>
        <c:lblAlgn val="ctr"/>
        <c:lblOffset val="100"/>
        <c:noMultiLvlLbl val="0"/>
      </c:catAx>
      <c:valAx>
        <c:axId val="525568640"/>
        <c:scaling>
          <c:orientation val="minMax"/>
        </c:scaling>
        <c:delete val="1"/>
        <c:axPos val="l"/>
        <c:majorGridlines>
          <c:spPr>
            <a:ln w="6350">
              <a:noFill/>
              <a:prstDash val="sysDash"/>
            </a:ln>
          </c:spPr>
        </c:majorGridlines>
        <c:numFmt formatCode="General" sourceLinked="1"/>
        <c:majorTickMark val="out"/>
        <c:minorTickMark val="none"/>
        <c:tickLblPos val="nextTo"/>
        <c:crossAx val="525566336"/>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系列 1</c:v>
                </c:pt>
              </c:strCache>
            </c:strRef>
          </c:tx>
          <c:spPr>
            <a:solidFill>
              <a:srgbClr val="A3AA01"/>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Sheet1!$B$2:$B$19</c:f>
              <c:numCache>
                <c:formatCode>General</c:formatCode>
                <c:ptCount val="18"/>
                <c:pt idx="0">
                  <c:v>0.3</c:v>
                </c:pt>
                <c:pt idx="1">
                  <c:v>0.3</c:v>
                </c:pt>
                <c:pt idx="2">
                  <c:v>0.2</c:v>
                </c:pt>
                <c:pt idx="3">
                  <c:v>0.4</c:v>
                </c:pt>
                <c:pt idx="4">
                  <c:v>0.4</c:v>
                </c:pt>
                <c:pt idx="5">
                  <c:v>0.3</c:v>
                </c:pt>
                <c:pt idx="6">
                  <c:v>0.4</c:v>
                </c:pt>
                <c:pt idx="7">
                  <c:v>0.4</c:v>
                </c:pt>
                <c:pt idx="8">
                  <c:v>0.5</c:v>
                </c:pt>
                <c:pt idx="9">
                  <c:v>0.4</c:v>
                </c:pt>
                <c:pt idx="10">
                  <c:v>0.3</c:v>
                </c:pt>
                <c:pt idx="11">
                  <c:v>0.3</c:v>
                </c:pt>
                <c:pt idx="12">
                  <c:v>0.4</c:v>
                </c:pt>
                <c:pt idx="13">
                  <c:v>0.4</c:v>
                </c:pt>
                <c:pt idx="14">
                  <c:v>0.3</c:v>
                </c:pt>
                <c:pt idx="15">
                  <c:v>0.4</c:v>
                </c:pt>
                <c:pt idx="16">
                  <c:v>0.5</c:v>
                </c:pt>
                <c:pt idx="17">
                  <c:v>0.4</c:v>
                </c:pt>
              </c:numCache>
            </c:numRef>
          </c:val>
          <c:extLst>
            <c:ext xmlns:c16="http://schemas.microsoft.com/office/drawing/2014/chart" uri="{C3380CC4-5D6E-409C-BE32-E72D297353CC}">
              <c16:uniqueId val="{00000000-0BC6-42D1-BF21-C4AA0F2B3A1F}"/>
            </c:ext>
          </c:extLst>
        </c:ser>
        <c:ser>
          <c:idx val="1"/>
          <c:order val="1"/>
          <c:tx>
            <c:strRef>
              <c:f>Sheet1!$C$1</c:f>
              <c:strCache>
                <c:ptCount val="1"/>
                <c:pt idx="0">
                  <c:v>系列 2</c:v>
                </c:pt>
              </c:strCache>
            </c:strRef>
          </c:tx>
          <c:spPr>
            <a:solidFill>
              <a:srgbClr val="BCC702"/>
            </a:solidFill>
          </c:spPr>
          <c:invertIfNegative val="0"/>
          <c:cat>
            <c:strRef>
              <c:f>Sheet1!$A$2:$A$19</c:f>
              <c:strCache>
                <c:ptCount val="18"/>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pt idx="14">
                  <c:v>类别 15</c:v>
                </c:pt>
                <c:pt idx="15">
                  <c:v>类别 16</c:v>
                </c:pt>
                <c:pt idx="16">
                  <c:v>类别 17</c:v>
                </c:pt>
                <c:pt idx="17">
                  <c:v>类别 18</c:v>
                </c:pt>
              </c:strCache>
            </c:strRef>
          </c:cat>
          <c:val>
            <c:numRef>
              <c:f>Sheet1!$C$2:$C$19</c:f>
              <c:numCache>
                <c:formatCode>General</c:formatCode>
                <c:ptCount val="18"/>
                <c:pt idx="0">
                  <c:v>1.6</c:v>
                </c:pt>
                <c:pt idx="1">
                  <c:v>1.7</c:v>
                </c:pt>
                <c:pt idx="2">
                  <c:v>1.9</c:v>
                </c:pt>
                <c:pt idx="3">
                  <c:v>2.1</c:v>
                </c:pt>
                <c:pt idx="4">
                  <c:v>2.2999999999999998</c:v>
                </c:pt>
                <c:pt idx="5">
                  <c:v>2.4</c:v>
                </c:pt>
                <c:pt idx="6">
                  <c:v>2.5</c:v>
                </c:pt>
                <c:pt idx="7">
                  <c:v>2.6</c:v>
                </c:pt>
                <c:pt idx="8">
                  <c:v>2.8</c:v>
                </c:pt>
                <c:pt idx="9">
                  <c:v>3.2</c:v>
                </c:pt>
                <c:pt idx="10">
                  <c:v>3.6</c:v>
                </c:pt>
                <c:pt idx="11">
                  <c:v>3.8</c:v>
                </c:pt>
                <c:pt idx="12">
                  <c:v>4.3</c:v>
                </c:pt>
                <c:pt idx="13">
                  <c:v>5.2</c:v>
                </c:pt>
                <c:pt idx="14">
                  <c:v>5.9</c:v>
                </c:pt>
                <c:pt idx="15">
                  <c:v>6</c:v>
                </c:pt>
                <c:pt idx="16">
                  <c:v>6.3</c:v>
                </c:pt>
                <c:pt idx="17">
                  <c:v>6.4</c:v>
                </c:pt>
              </c:numCache>
            </c:numRef>
          </c:val>
          <c:extLst>
            <c:ext xmlns:c16="http://schemas.microsoft.com/office/drawing/2014/chart" uri="{C3380CC4-5D6E-409C-BE32-E72D297353CC}">
              <c16:uniqueId val="{00000001-0BC6-42D1-BF21-C4AA0F2B3A1F}"/>
            </c:ext>
          </c:extLst>
        </c:ser>
        <c:dLbls>
          <c:showLegendKey val="0"/>
          <c:showVal val="0"/>
          <c:showCatName val="0"/>
          <c:showSerName val="0"/>
          <c:showPercent val="0"/>
          <c:showBubbleSize val="0"/>
        </c:dLbls>
        <c:gapWidth val="45"/>
        <c:overlap val="100"/>
        <c:axId val="525566336"/>
        <c:axId val="525568640"/>
      </c:barChart>
      <c:catAx>
        <c:axId val="525566336"/>
        <c:scaling>
          <c:orientation val="minMax"/>
        </c:scaling>
        <c:delete val="1"/>
        <c:axPos val="b"/>
        <c:numFmt formatCode="General" sourceLinked="0"/>
        <c:majorTickMark val="out"/>
        <c:minorTickMark val="none"/>
        <c:tickLblPos val="nextTo"/>
        <c:crossAx val="525568640"/>
        <c:crosses val="autoZero"/>
        <c:auto val="1"/>
        <c:lblAlgn val="ctr"/>
        <c:lblOffset val="100"/>
        <c:noMultiLvlLbl val="0"/>
      </c:catAx>
      <c:valAx>
        <c:axId val="525568640"/>
        <c:scaling>
          <c:orientation val="minMax"/>
        </c:scaling>
        <c:delete val="1"/>
        <c:axPos val="l"/>
        <c:majorGridlines>
          <c:spPr>
            <a:ln w="6350">
              <a:noFill/>
              <a:prstDash val="sysDash"/>
            </a:ln>
          </c:spPr>
        </c:majorGridlines>
        <c:numFmt formatCode="General" sourceLinked="1"/>
        <c:majorTickMark val="out"/>
        <c:minorTickMark val="none"/>
        <c:tickLblPos val="nextTo"/>
        <c:crossAx val="525566336"/>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64EB83-FDBB-4625-B2B9-A0F6A2EBDFD6}" type="datetimeFigureOut">
              <a:rPr lang="zh-CN" altLang="en-US" smtClean="0"/>
              <a:t>2021/2/19</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A8D8E6-C8C7-4110-94EE-507477E36C0B}" type="slidenum">
              <a:rPr lang="zh-CN" altLang="en-US" smtClean="0"/>
              <a:t>‹#›</a:t>
            </a:fld>
            <a:endParaRPr lang="zh-CN" altLang="en-US"/>
          </a:p>
        </p:txBody>
      </p:sp>
    </p:spTree>
    <p:extLst>
      <p:ext uri="{BB962C8B-B14F-4D97-AF65-F5344CB8AC3E}">
        <p14:creationId xmlns:p14="http://schemas.microsoft.com/office/powerpoint/2010/main" val="1224993790"/>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11</a:t>
            </a:fld>
            <a:endParaRPr lang="zh-CN" altLang="en-US"/>
          </a:p>
        </p:txBody>
      </p:sp>
    </p:spTree>
    <p:extLst>
      <p:ext uri="{BB962C8B-B14F-4D97-AF65-F5344CB8AC3E}">
        <p14:creationId xmlns:p14="http://schemas.microsoft.com/office/powerpoint/2010/main" val="2707423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12</a:t>
            </a:fld>
            <a:endParaRPr lang="zh-CN" altLang="en-US"/>
          </a:p>
        </p:txBody>
      </p:sp>
    </p:spTree>
    <p:extLst>
      <p:ext uri="{BB962C8B-B14F-4D97-AF65-F5344CB8AC3E}">
        <p14:creationId xmlns:p14="http://schemas.microsoft.com/office/powerpoint/2010/main" val="2707423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13</a:t>
            </a:fld>
            <a:endParaRPr lang="zh-CN" altLang="en-US"/>
          </a:p>
        </p:txBody>
      </p:sp>
    </p:spTree>
    <p:extLst>
      <p:ext uri="{BB962C8B-B14F-4D97-AF65-F5344CB8AC3E}">
        <p14:creationId xmlns:p14="http://schemas.microsoft.com/office/powerpoint/2010/main" val="1116194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14</a:t>
            </a:fld>
            <a:endParaRPr lang="zh-CN" altLang="en-US" dirty="0"/>
          </a:p>
        </p:txBody>
      </p:sp>
    </p:spTree>
    <p:extLst>
      <p:ext uri="{BB962C8B-B14F-4D97-AF65-F5344CB8AC3E}">
        <p14:creationId xmlns:p14="http://schemas.microsoft.com/office/powerpoint/2010/main" val="114775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21</a:t>
            </a:fld>
            <a:endParaRPr lang="zh-CN" altLang="en-US" dirty="0"/>
          </a:p>
        </p:txBody>
      </p:sp>
    </p:spTree>
    <p:extLst>
      <p:ext uri="{BB962C8B-B14F-4D97-AF65-F5344CB8AC3E}">
        <p14:creationId xmlns:p14="http://schemas.microsoft.com/office/powerpoint/2010/main" val="114775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30</a:t>
            </a:fld>
            <a:endParaRPr lang="zh-CN" altLang="en-US" dirty="0"/>
          </a:p>
        </p:txBody>
      </p:sp>
    </p:spTree>
    <p:extLst>
      <p:ext uri="{BB962C8B-B14F-4D97-AF65-F5344CB8AC3E}">
        <p14:creationId xmlns:p14="http://schemas.microsoft.com/office/powerpoint/2010/main" val="114775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BA8D8E6-C8C7-4110-94EE-507477E36C0B}" type="slidenum">
              <a:rPr lang="zh-CN" altLang="en-US" smtClean="0"/>
              <a:t>31</a:t>
            </a:fld>
            <a:endParaRPr lang="zh-CN" altLang="en-US"/>
          </a:p>
        </p:txBody>
      </p:sp>
    </p:spTree>
    <p:extLst>
      <p:ext uri="{BB962C8B-B14F-4D97-AF65-F5344CB8AC3E}">
        <p14:creationId xmlns:p14="http://schemas.microsoft.com/office/powerpoint/2010/main" val="82492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BA8D8E6-C8C7-4110-94EE-507477E36C0B}" type="slidenum">
              <a:rPr lang="zh-CN" altLang="en-US" smtClean="0"/>
              <a:t>33</a:t>
            </a:fld>
            <a:endParaRPr lang="zh-CN" altLang="en-US"/>
          </a:p>
        </p:txBody>
      </p:sp>
    </p:spTree>
    <p:extLst>
      <p:ext uri="{BB962C8B-B14F-4D97-AF65-F5344CB8AC3E}">
        <p14:creationId xmlns:p14="http://schemas.microsoft.com/office/powerpoint/2010/main" val="1360481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42</a:t>
            </a:fld>
            <a:endParaRPr lang="zh-CN" altLang="en-US" dirty="0"/>
          </a:p>
        </p:txBody>
      </p:sp>
    </p:spTree>
    <p:extLst>
      <p:ext uri="{BB962C8B-B14F-4D97-AF65-F5344CB8AC3E}">
        <p14:creationId xmlns:p14="http://schemas.microsoft.com/office/powerpoint/2010/main" val="2320189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11477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4</a:t>
            </a:fld>
            <a:endParaRPr lang="zh-CN" altLang="en-US"/>
          </a:p>
        </p:txBody>
      </p:sp>
    </p:spTree>
    <p:extLst>
      <p:ext uri="{BB962C8B-B14F-4D97-AF65-F5344CB8AC3E}">
        <p14:creationId xmlns:p14="http://schemas.microsoft.com/office/powerpoint/2010/main" val="2707423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5</a:t>
            </a:fld>
            <a:endParaRPr lang="zh-CN" altLang="en-US"/>
          </a:p>
        </p:txBody>
      </p:sp>
    </p:spTree>
    <p:extLst>
      <p:ext uri="{BB962C8B-B14F-4D97-AF65-F5344CB8AC3E}">
        <p14:creationId xmlns:p14="http://schemas.microsoft.com/office/powerpoint/2010/main" val="2707423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6</a:t>
            </a:fld>
            <a:endParaRPr lang="zh-CN" altLang="en-US"/>
          </a:p>
        </p:txBody>
      </p:sp>
    </p:spTree>
    <p:extLst>
      <p:ext uri="{BB962C8B-B14F-4D97-AF65-F5344CB8AC3E}">
        <p14:creationId xmlns:p14="http://schemas.microsoft.com/office/powerpoint/2010/main" val="2707423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7</a:t>
            </a:fld>
            <a:endParaRPr lang="zh-CN" altLang="en-US"/>
          </a:p>
        </p:txBody>
      </p:sp>
    </p:spTree>
    <p:extLst>
      <p:ext uri="{BB962C8B-B14F-4D97-AF65-F5344CB8AC3E}">
        <p14:creationId xmlns:p14="http://schemas.microsoft.com/office/powerpoint/2010/main" val="2707423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8</a:t>
            </a:fld>
            <a:endParaRPr lang="zh-CN" altLang="en-US"/>
          </a:p>
        </p:txBody>
      </p:sp>
    </p:spTree>
    <p:extLst>
      <p:ext uri="{BB962C8B-B14F-4D97-AF65-F5344CB8AC3E}">
        <p14:creationId xmlns:p14="http://schemas.microsoft.com/office/powerpoint/2010/main" val="2707423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9</a:t>
            </a:fld>
            <a:endParaRPr lang="zh-CN" altLang="en-US"/>
          </a:p>
        </p:txBody>
      </p:sp>
    </p:spTree>
    <p:extLst>
      <p:ext uri="{BB962C8B-B14F-4D97-AF65-F5344CB8AC3E}">
        <p14:creationId xmlns:p14="http://schemas.microsoft.com/office/powerpoint/2010/main" val="2707423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10</a:t>
            </a:fld>
            <a:endParaRPr lang="zh-CN" altLang="en-US"/>
          </a:p>
        </p:txBody>
      </p:sp>
    </p:spTree>
    <p:extLst>
      <p:ext uri="{BB962C8B-B14F-4D97-AF65-F5344CB8AC3E}">
        <p14:creationId xmlns:p14="http://schemas.microsoft.com/office/powerpoint/2010/main" val="2707423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702"/>
            <a:ext cx="2742843" cy="585288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2" y="274702"/>
            <a:ext cx="8025355" cy="585288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4219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927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07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5" y="1122623"/>
            <a:ext cx="9142809" cy="2388153"/>
          </a:xfrm>
        </p:spPr>
        <p:txBody>
          <a:bodyPr anchor="b"/>
          <a:lstStyle>
            <a:lvl1pPr algn="ctr">
              <a:defRPr sz="5996"/>
            </a:lvl1pPr>
          </a:lstStyle>
          <a:p>
            <a:r>
              <a:rPr lang="zh-CN" altLang="en-US"/>
              <a:t>单击此处编辑母版标题样式</a:t>
            </a:r>
          </a:p>
        </p:txBody>
      </p:sp>
      <p:sp>
        <p:nvSpPr>
          <p:cNvPr id="3" name="副标题 2"/>
          <p:cNvSpPr>
            <a:spLocks noGrp="1"/>
          </p:cNvSpPr>
          <p:nvPr>
            <p:ph type="subTitle" idx="1"/>
          </p:nvPr>
        </p:nvSpPr>
        <p:spPr>
          <a:xfrm>
            <a:off x="1524595" y="3602872"/>
            <a:ext cx="9142809" cy="1656145"/>
          </a:xfrm>
        </p:spPr>
        <p:txBody>
          <a:bodyPr/>
          <a:lstStyle>
            <a:lvl1pPr marL="0" indent="0" algn="ctr">
              <a:buNone/>
              <a:defRPr sz="2398"/>
            </a:lvl1pPr>
            <a:lvl2pPr marL="456880" indent="0" algn="ctr">
              <a:buNone/>
              <a:defRPr sz="1999"/>
            </a:lvl2pPr>
            <a:lvl3pPr marL="913760" indent="0" algn="ctr">
              <a:buNone/>
              <a:defRPr sz="1799"/>
            </a:lvl3pPr>
            <a:lvl4pPr marL="1370640" indent="0" algn="ctr">
              <a:buNone/>
              <a:defRPr sz="1599"/>
            </a:lvl4pPr>
            <a:lvl5pPr marL="1827520" indent="0" algn="ctr">
              <a:buNone/>
              <a:defRPr sz="1599"/>
            </a:lvl5pPr>
            <a:lvl6pPr marL="2284400" indent="0" algn="ctr">
              <a:buNone/>
              <a:defRPr sz="1599"/>
            </a:lvl6pPr>
            <a:lvl7pPr marL="2741280" indent="0" algn="ctr">
              <a:buNone/>
              <a:defRPr sz="1599"/>
            </a:lvl7pPr>
            <a:lvl8pPr marL="3198160" indent="0" algn="ctr">
              <a:buNone/>
              <a:defRPr sz="1599"/>
            </a:lvl8pPr>
            <a:lvl9pPr marL="3655040" indent="0" algn="ctr">
              <a:buNone/>
              <a:defRPr sz="1599"/>
            </a:lvl9pPr>
          </a:lstStyle>
          <a:p>
            <a:r>
              <a:rPr lang="zh-CN" altLang="en-US"/>
              <a:t>单击以编辑母版副标题样式</a:t>
            </a:r>
          </a:p>
        </p:txBody>
      </p:sp>
      <p:sp>
        <p:nvSpPr>
          <p:cNvPr id="4" name="日期占位符 3"/>
          <p:cNvSpPr>
            <a:spLocks noGrp="1"/>
          </p:cNvSpPr>
          <p:nvPr>
            <p:ph type="dt" sz="half" idx="10"/>
          </p:nvPr>
        </p:nvSpPr>
        <p:spPr/>
        <p:txBody>
          <a:bodyPr/>
          <a:lstStyle/>
          <a:p>
            <a:fld id="{6E44E577-407E-4EE4-9515-4A7F5857F8A3}" type="datetimeFigureOut">
              <a:rPr lang="zh-CN" altLang="en-US" smtClean="0"/>
              <a:t>2021/2/19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F5DC4E-BE01-42C6-A008-13650FE3F589}" type="slidenum">
              <a:rPr lang="zh-CN" altLang="en-US" smtClean="0"/>
              <a:t>‹#›</a:t>
            </a:fld>
            <a:endParaRPr lang="zh-CN" altLang="en-US"/>
          </a:p>
        </p:txBody>
      </p:sp>
    </p:spTree>
    <p:extLst>
      <p:ext uri="{BB962C8B-B14F-4D97-AF65-F5344CB8AC3E}">
        <p14:creationId xmlns:p14="http://schemas.microsoft.com/office/powerpoint/2010/main" val="251074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85510" y="260709"/>
            <a:ext cx="4837688" cy="527638"/>
          </a:xfrm>
        </p:spPr>
        <p:txBody>
          <a:bodyPr>
            <a:noAutofit/>
          </a:bodyPr>
          <a:lstStyle>
            <a:lvl1pPr algn="l">
              <a:defRPr sz="2800"/>
            </a:lvl1pPr>
          </a:lstStyle>
          <a:p>
            <a:r>
              <a:rPr lang="zh-CN" altLang="en-US" dirty="0"/>
              <a:t>单击此处编辑母版标题样式</a:t>
            </a:r>
          </a:p>
        </p:txBody>
      </p:sp>
      <p:sp>
        <p:nvSpPr>
          <p:cNvPr id="7" name="矩形 6"/>
          <p:cNvSpPr/>
          <p:nvPr userDrawn="1"/>
        </p:nvSpPr>
        <p:spPr>
          <a:xfrm>
            <a:off x="479992" y="260710"/>
            <a:ext cx="479991" cy="48016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8" name="矩形 7"/>
          <p:cNvSpPr/>
          <p:nvPr userDrawn="1"/>
        </p:nvSpPr>
        <p:spPr>
          <a:xfrm>
            <a:off x="713495" y="456797"/>
            <a:ext cx="386968" cy="38710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9" name="直接连接符 8"/>
          <p:cNvCxnSpPr/>
          <p:nvPr userDrawn="1"/>
        </p:nvCxnSpPr>
        <p:spPr>
          <a:xfrm>
            <a:off x="1196461" y="811567"/>
            <a:ext cx="1113862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60" y="4407922"/>
            <a:ext cx="10361851" cy="1362390"/>
          </a:xfrm>
        </p:spPr>
        <p:txBody>
          <a:bodyPr anchor="t"/>
          <a:lstStyle>
            <a:lvl1pPr algn="l">
              <a:defRPr sz="5300" b="1" cap="all"/>
            </a:lvl1pPr>
          </a:lstStyle>
          <a:p>
            <a:r>
              <a:rPr lang="zh-CN" altLang="en-US"/>
              <a:t>单击此处编辑母版标题样式</a:t>
            </a:r>
          </a:p>
        </p:txBody>
      </p:sp>
      <p:sp>
        <p:nvSpPr>
          <p:cNvPr id="3" name="文本占位符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1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2" y="1600573"/>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573"/>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470"/>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609521" y="2175379"/>
            <a:ext cx="5386216"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3" y="1535470"/>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6192563" y="2175379"/>
            <a:ext cx="5388332"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2021/2/19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4" y="273113"/>
            <a:ext cx="4010562" cy="1162320"/>
          </a:xfrm>
        </p:spPr>
        <p:txBody>
          <a:bodyPr anchor="b"/>
          <a:lstStyle>
            <a:lvl1pPr algn="l">
              <a:defRPr sz="2700" b="1"/>
            </a:lvl1pPr>
          </a:lstStyle>
          <a:p>
            <a:r>
              <a:rPr lang="zh-CN" altLang="en-US"/>
              <a:t>单击此处编辑母版标题样式</a:t>
            </a:r>
          </a:p>
        </p:txBody>
      </p:sp>
      <p:sp>
        <p:nvSpPr>
          <p:cNvPr id="3" name="内容占位符 2"/>
          <p:cNvSpPr>
            <a:spLocks noGrp="1"/>
          </p:cNvSpPr>
          <p:nvPr>
            <p:ph idx="1"/>
          </p:nvPr>
        </p:nvSpPr>
        <p:spPr>
          <a:xfrm>
            <a:off x="4766114" y="273114"/>
            <a:ext cx="6814779" cy="5854469"/>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4" y="1435435"/>
            <a:ext cx="4010562" cy="4692149"/>
          </a:xfrm>
        </p:spPr>
        <p:txBody>
          <a:bodyPr/>
          <a:lstStyle>
            <a:lvl1pPr marL="0" indent="0">
              <a:buNone/>
              <a:defRPr sz="1900"/>
            </a:lvl1pPr>
            <a:lvl2pPr marL="609585" indent="0">
              <a:buNone/>
              <a:defRPr sz="1600"/>
            </a:lvl2pPr>
            <a:lvl3pPr marL="1219170" indent="0">
              <a:buNone/>
              <a:defRPr sz="13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1712"/>
            <a:ext cx="7314248" cy="566870"/>
          </a:xfrm>
        </p:spPr>
        <p:txBody>
          <a:bodyPr anchor="b"/>
          <a:lstStyle>
            <a:lvl1pPr algn="l">
              <a:defRPr sz="2700" b="1"/>
            </a:lvl1pPr>
          </a:lstStyle>
          <a:p>
            <a:r>
              <a:rPr lang="zh-CN" altLang="en-US"/>
              <a:t>单击此处编辑母版标题样式</a:t>
            </a:r>
          </a:p>
        </p:txBody>
      </p:sp>
      <p:sp>
        <p:nvSpPr>
          <p:cNvPr id="3" name="图片占位符 2"/>
          <p:cNvSpPr>
            <a:spLocks noGrp="1"/>
          </p:cNvSpPr>
          <p:nvPr>
            <p:ph type="pic" idx="1"/>
          </p:nvPr>
        </p:nvSpPr>
        <p:spPr>
          <a:xfrm>
            <a:off x="2389406" y="612917"/>
            <a:ext cx="7314248" cy="4115753"/>
          </a:xfrm>
        </p:spPr>
        <p:txBody>
          <a:bodyPr/>
          <a:lstStyle>
            <a:lvl1pPr marL="0" indent="0">
              <a:buNone/>
              <a:defRPr sz="4300"/>
            </a:lvl1pPr>
            <a:lvl2pPr marL="609585" indent="0">
              <a:buNone/>
              <a:defRPr sz="37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zh-CN" altLang="en-US"/>
          </a:p>
        </p:txBody>
      </p:sp>
      <p:sp>
        <p:nvSpPr>
          <p:cNvPr id="4" name="文本占位符 3"/>
          <p:cNvSpPr>
            <a:spLocks noGrp="1"/>
          </p:cNvSpPr>
          <p:nvPr>
            <p:ph type="body" sz="half" idx="2"/>
          </p:nvPr>
        </p:nvSpPr>
        <p:spPr>
          <a:xfrm>
            <a:off x="2389406" y="5368582"/>
            <a:ext cx="7314248" cy="805049"/>
          </a:xfrm>
        </p:spPr>
        <p:txBody>
          <a:bodyPr/>
          <a:lstStyle>
            <a:lvl1pPr marL="0" indent="0">
              <a:buNone/>
              <a:defRPr sz="1900"/>
            </a:lvl1pPr>
            <a:lvl2pPr marL="609585" indent="0">
              <a:buNone/>
              <a:defRPr sz="1600"/>
            </a:lvl2pPr>
            <a:lvl3pPr marL="1219170" indent="0">
              <a:buNone/>
              <a:defRPr sz="13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2"/>
            <a:ext cx="10971372" cy="1143265"/>
          </a:xfrm>
          <a:prstGeom prst="rect">
            <a:avLst/>
          </a:prstGeom>
        </p:spPr>
        <p:txBody>
          <a:bodyPr vert="horz" lIns="121917" tIns="60958" rIns="121917" bIns="60958"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573"/>
            <a:ext cx="10971372" cy="4527011"/>
          </a:xfrm>
          <a:prstGeom prst="rect">
            <a:avLst/>
          </a:prstGeom>
        </p:spPr>
        <p:txBody>
          <a:bodyPr vert="horz" lIns="121917" tIns="60958" rIns="121917" bIns="6095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7822"/>
            <a:ext cx="2844430" cy="365210"/>
          </a:xfrm>
          <a:prstGeom prst="rect">
            <a:avLst/>
          </a:prstGeom>
        </p:spPr>
        <p:txBody>
          <a:bodyPr vert="horz" lIns="121917" tIns="60958" rIns="121917" bIns="60958" rtlCol="0" anchor="ctr"/>
          <a:lstStyle>
            <a:lvl1pPr algn="l">
              <a:defRPr sz="1600">
                <a:solidFill>
                  <a:schemeClr val="tx1">
                    <a:tint val="75000"/>
                  </a:schemeClr>
                </a:solidFill>
              </a:defRPr>
            </a:lvl1pPr>
          </a:lstStyle>
          <a:p>
            <a:fld id="{530820CF-B880-4189-942D-D702A7CBA730}" type="datetimeFigureOut">
              <a:rPr lang="zh-CN" altLang="en-US" smtClean="0"/>
              <a:t>2021/2/19</a:t>
            </a:fld>
            <a:endParaRPr lang="zh-CN" altLang="en-US"/>
          </a:p>
        </p:txBody>
      </p:sp>
      <p:sp>
        <p:nvSpPr>
          <p:cNvPr id="5" name="页脚占位符 4"/>
          <p:cNvSpPr>
            <a:spLocks noGrp="1"/>
          </p:cNvSpPr>
          <p:nvPr>
            <p:ph type="ftr" sz="quarter" idx="3"/>
          </p:nvPr>
        </p:nvSpPr>
        <p:spPr>
          <a:xfrm>
            <a:off x="4165059" y="6357822"/>
            <a:ext cx="3860297" cy="365210"/>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4" y="6357822"/>
            <a:ext cx="2844430" cy="365210"/>
          </a:xfrm>
          <a:prstGeom prst="rect">
            <a:avLst/>
          </a:prstGeom>
        </p:spPr>
        <p:txBody>
          <a:bodyPr vert="horz" lIns="121917" tIns="60958" rIns="121917" bIns="60958"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pic>
        <p:nvPicPr>
          <p:cNvPr id="7" name="Picture 2" descr="C:\Users\Administrator\Desktop\图片1.jpg"/>
          <p:cNvPicPr>
            <a:picLocks noChangeAspect="1" noChangeArrowheads="1"/>
          </p:cNvPicPr>
          <p:nvPr userDrawn="1"/>
        </p:nvPicPr>
        <p:blipFill>
          <a:blip r:embed="rId17">
            <a:extLst>
              <a:ext uri="{BEBA8EAE-BF5A-486C-A8C5-ECC9F3942E4B}">
                <a14:imgProps xmlns:a14="http://schemas.microsoft.com/office/drawing/2010/main">
                  <a14:imgLayer r:embed="rId18">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10800000">
            <a:off x="0" y="-14238"/>
            <a:ext cx="12190413" cy="687382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2434" y="0"/>
            <a:ext cx="12204435" cy="6876197"/>
          </a:xfrm>
          <a:prstGeom prst="rect">
            <a:avLst/>
          </a:prstGeom>
          <a:blipFill dpi="0" rotWithShape="1">
            <a:blip r:embed="rId20">
              <a:alphaModFix amt="29000"/>
              <a:duotone>
                <a:prstClr val="black"/>
                <a:srgbClr val="E4E4E4">
                  <a:tint val="45000"/>
                  <a:satMod val="400000"/>
                </a:srgbClr>
              </a:duotone>
            </a:blip>
            <a:srcRect/>
            <a:tile tx="0" ty="0" sx="100000" sy="100000" flip="none" algn="tl"/>
          </a:blipFill>
        </p:spPr>
      </p:pic>
      <p:pic>
        <p:nvPicPr>
          <p:cNvPr id="9" name="Picture 2" descr="C:\Users\Administrator\Desktop\图片1.png"/>
          <p:cNvPicPr>
            <a:picLocks noChangeAspect="1" noChangeArrowheads="1"/>
          </p:cNvPicPr>
          <p:nvPr userDrawn="1"/>
        </p:nvPicPr>
        <p:blipFill rotWithShape="1">
          <a:blip r:embed="rId21">
            <a:extLst>
              <a:ext uri="{BEBA8EAE-BF5A-486C-A8C5-ECC9F3942E4B}">
                <a14:imgProps xmlns:a14="http://schemas.microsoft.com/office/drawing/2010/main">
                  <a14:imgLayer r:embed="rId22">
                    <a14:imgEffect>
                      <a14:brightnessContrast contrast="20000"/>
                    </a14:imgEffect>
                  </a14:imgLayer>
                </a14:imgProps>
              </a:ext>
              <a:ext uri="{28A0092B-C50C-407E-A947-70E740481C1C}">
                <a14:useLocalDpi xmlns:a14="http://schemas.microsoft.com/office/drawing/2010/main" val="0"/>
              </a:ext>
            </a:extLst>
          </a:blip>
          <a:srcRect t="1418"/>
          <a:stretch/>
        </p:blipFill>
        <p:spPr bwMode="auto">
          <a:xfrm>
            <a:off x="0" y="0"/>
            <a:ext cx="12193588" cy="685800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94" r:id="rId13"/>
    <p:sldLayoutId id="2147483696" r:id="rId14"/>
    <p:sldLayoutId id="2147483697" r:id="rId15"/>
  </p:sldLayoutIdLst>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5.jp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5.jp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chart" Target="../charts/chart24.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474" y="6306786"/>
            <a:ext cx="12264499" cy="1077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TextBox 7"/>
          <p:cNvSpPr>
            <a:spLocks noChangeArrowheads="1"/>
          </p:cNvSpPr>
          <p:nvPr/>
        </p:nvSpPr>
        <p:spPr bwMode="auto">
          <a:xfrm>
            <a:off x="9839622" y="88132"/>
            <a:ext cx="2520280" cy="738664"/>
          </a:xfrm>
          <a:prstGeom prst="rect">
            <a:avLst/>
          </a:prstGeom>
          <a:noFill/>
          <a:ln>
            <a:noFill/>
          </a:ln>
          <a:effectLst/>
          <a:extLst>
            <a:ext uri="{909E8E84-426E-40DD-AFC4-6F175D3DCCD1}">
              <a14:hiddenFill xmlns:a14="http://schemas.microsoft.com/office/drawing/2010/main">
                <a:solidFill>
                  <a:schemeClr val="bg2">
                    <a:alpha val="70000"/>
                  </a:scheme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eaLnBrk="0" hangingPunct="0">
              <a:lnSpc>
                <a:spcPct val="150000"/>
              </a:lnSpc>
            </a:pPr>
            <a:r>
              <a:rPr lang="zh-CN" altLang="en-US" sz="2800" b="1" dirty="0">
                <a:solidFill>
                  <a:srgbClr val="006CB8"/>
                </a:solidFill>
                <a:latin typeface="+mn-ea"/>
              </a:rPr>
              <a:t>数据可视化</a:t>
            </a:r>
          </a:p>
        </p:txBody>
      </p:sp>
      <p:sp>
        <p:nvSpPr>
          <p:cNvPr id="104" name="TextBox 7"/>
          <p:cNvSpPr>
            <a:spLocks noChangeArrowheads="1"/>
          </p:cNvSpPr>
          <p:nvPr/>
        </p:nvSpPr>
        <p:spPr bwMode="auto">
          <a:xfrm>
            <a:off x="4395890" y="5421075"/>
            <a:ext cx="4107101" cy="707886"/>
          </a:xfrm>
          <a:prstGeom prst="rect">
            <a:avLst/>
          </a:prstGeom>
          <a:noFill/>
          <a:ln>
            <a:noFill/>
          </a:ln>
          <a:effectLst/>
          <a:extLst>
            <a:ext uri="{909E8E84-426E-40DD-AFC4-6F175D3DCCD1}">
              <a14:hiddenFill xmlns:a14="http://schemas.microsoft.com/office/drawing/2010/main">
                <a:solidFill>
                  <a:schemeClr val="bg2">
                    <a:alpha val="70000"/>
                  </a:scheme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eaLnBrk="0" hangingPunct="0"/>
            <a:r>
              <a:rPr lang="zh-CN" altLang="en-US" sz="4000" b="1" dirty="0">
                <a:solidFill>
                  <a:srgbClr val="006CB8"/>
                </a:solidFill>
                <a:latin typeface="+mj-ea"/>
                <a:ea typeface="+mj-ea"/>
                <a:sym typeface="微软雅黑" pitchFamily="34" charset="-122"/>
              </a:rPr>
              <a:t>               </a:t>
            </a:r>
            <a:endParaRPr lang="zh-CN" altLang="en-US" sz="4000" b="1" dirty="0">
              <a:solidFill>
                <a:srgbClr val="006CB8"/>
              </a:solidFill>
              <a:latin typeface="+mj-ea"/>
              <a:ea typeface="+mj-ea"/>
            </a:endParaRPr>
          </a:p>
        </p:txBody>
      </p:sp>
      <p:sp>
        <p:nvSpPr>
          <p:cNvPr id="106" name="圆角矩形 105"/>
          <p:cNvSpPr/>
          <p:nvPr/>
        </p:nvSpPr>
        <p:spPr>
          <a:xfrm>
            <a:off x="2515525" y="4682358"/>
            <a:ext cx="7252089" cy="672230"/>
          </a:xfrm>
          <a:prstGeom prst="roundRect">
            <a:avLst>
              <a:gd name="adj" fmla="val 42270"/>
            </a:avLst>
          </a:prstGeom>
          <a:solidFill>
            <a:schemeClr val="bg1">
              <a:lumMod val="85000"/>
            </a:schemeClr>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07" name="TextBox 106"/>
          <p:cNvSpPr txBox="1"/>
          <p:nvPr/>
        </p:nvSpPr>
        <p:spPr>
          <a:xfrm>
            <a:off x="4790919" y="4764559"/>
            <a:ext cx="2708429" cy="492438"/>
          </a:xfrm>
          <a:prstGeom prst="rect">
            <a:avLst/>
          </a:prstGeom>
          <a:noFill/>
        </p:spPr>
        <p:txBody>
          <a:bodyPr wrap="none" lIns="121917" tIns="60958" rIns="121917" bIns="60958" rtlCol="0">
            <a:spAutoFit/>
          </a:bodyPr>
          <a:lstStyle/>
          <a:p>
            <a:pPr algn="ctr"/>
            <a:r>
              <a:rPr lang="zh-CN" altLang="en-US" dirty="0">
                <a:solidFill>
                  <a:schemeClr val="tx1">
                    <a:lumMod val="65000"/>
                    <a:lumOff val="35000"/>
                  </a:schemeClr>
                </a:solidFill>
                <a:latin typeface="微软雅黑" pitchFamily="34" charset="-122"/>
                <a:ea typeface="微软雅黑" pitchFamily="34" charset="-122"/>
              </a:rPr>
              <a:t>数据可视化课程组</a:t>
            </a:r>
          </a:p>
        </p:txBody>
      </p:sp>
      <p:grpSp>
        <p:nvGrpSpPr>
          <p:cNvPr id="108" name="组合 107"/>
          <p:cNvGrpSpPr/>
          <p:nvPr/>
        </p:nvGrpSpPr>
        <p:grpSpPr>
          <a:xfrm>
            <a:off x="2301643" y="4644338"/>
            <a:ext cx="959980" cy="766336"/>
            <a:chOff x="899592" y="2377261"/>
            <a:chExt cx="720079" cy="574619"/>
          </a:xfrm>
          <a:effectLst>
            <a:outerShdw blurRad="50800" dist="38100" dir="2700000" algn="tl" rotWithShape="0">
              <a:prstClr val="black">
                <a:alpha val="40000"/>
              </a:prstClr>
            </a:outerShdw>
          </a:effectLst>
        </p:grpSpPr>
        <p:sp>
          <p:nvSpPr>
            <p:cNvPr id="109" name="圆角矩形 108"/>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itchFamily="34" charset="-122"/>
              </a:endParaRPr>
            </a:p>
          </p:txBody>
        </p:sp>
        <p:sp>
          <p:nvSpPr>
            <p:cNvPr id="110" name="圆角矩形 109"/>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itchFamily="34" charset="-122"/>
              </a:endParaRPr>
            </a:p>
          </p:txBody>
        </p:sp>
      </p:grpSp>
      <p:pic>
        <p:nvPicPr>
          <p:cNvPr id="111" name="Picture 2" descr="C:\Users\Administrator\Desktop\手.png"/>
          <p:cNvPicPr>
            <a:picLocks noChangeAspect="1" noChangeArrowheads="1"/>
          </p:cNvPicPr>
          <p:nvPr/>
        </p:nvPicPr>
        <p:blipFill>
          <a:blip r:embed="rId3"/>
          <a:srcRect/>
          <a:stretch>
            <a:fillRect/>
          </a:stretch>
        </p:blipFill>
        <p:spPr bwMode="auto">
          <a:xfrm flipH="1">
            <a:off x="2142795" y="4778391"/>
            <a:ext cx="3945966" cy="3835979"/>
          </a:xfrm>
          <a:prstGeom prst="rect">
            <a:avLst/>
          </a:prstGeom>
          <a:noFill/>
        </p:spPr>
      </p:pic>
      <p:sp>
        <p:nvSpPr>
          <p:cNvPr id="112" name="TextBox 111"/>
          <p:cNvSpPr txBox="1"/>
          <p:nvPr/>
        </p:nvSpPr>
        <p:spPr>
          <a:xfrm>
            <a:off x="5275822" y="6148192"/>
            <a:ext cx="2038372" cy="400105"/>
          </a:xfrm>
          <a:prstGeom prst="rect">
            <a:avLst/>
          </a:prstGeom>
          <a:noFill/>
        </p:spPr>
        <p:txBody>
          <a:bodyPr wrap="none" lIns="121917" tIns="60958" rIns="121917" bIns="60958" rtlCol="0">
            <a:spAutoFit/>
          </a:bodyPr>
          <a:lstStyle/>
          <a:p>
            <a:pPr algn="ctr" fontAlgn="auto">
              <a:spcBef>
                <a:spcPts val="0"/>
              </a:spcBef>
              <a:spcAft>
                <a:spcPts val="0"/>
              </a:spcAft>
              <a:defRPr/>
            </a:pPr>
            <a:r>
              <a:rPr lang="en-US" altLang="zh-CN" dirty="0">
                <a:solidFill>
                  <a:schemeClr val="tx1">
                    <a:lumMod val="75000"/>
                    <a:lumOff val="25000"/>
                  </a:schemeClr>
                </a:solidFill>
                <a:latin typeface="微软雅黑" pitchFamily="34" charset="-122"/>
                <a:ea typeface="微软雅黑" pitchFamily="34" charset="-122"/>
                <a:sym typeface="微软雅黑" pitchFamily="34" charset="-122"/>
              </a:rPr>
              <a:t>                          </a:t>
            </a:r>
            <a:endParaRPr lang="zh-CN" altLang="en-US" dirty="0">
              <a:solidFill>
                <a:schemeClr val="tx1">
                  <a:lumMod val="75000"/>
                  <a:lumOff val="25000"/>
                </a:schemeClr>
              </a:solidFill>
              <a:latin typeface="微软雅黑" pitchFamily="34" charset="-122"/>
              <a:ea typeface="微软雅黑" pitchFamily="34" charset="-122"/>
              <a:sym typeface="微软雅黑" pitchFamily="34" charset="-122"/>
            </a:endParaRPr>
          </a:p>
        </p:txBody>
      </p:sp>
      <p:pic>
        <p:nvPicPr>
          <p:cNvPr id="53" name="Picture 16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41" y="1053530"/>
            <a:ext cx="1913187" cy="127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1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8014" y="1056380"/>
            <a:ext cx="2053223" cy="127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167"/>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142400" y="1056079"/>
            <a:ext cx="1904560" cy="127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16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94151" y="1056079"/>
            <a:ext cx="2050384" cy="127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16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21522" y="1056079"/>
            <a:ext cx="2117503" cy="127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17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73886" y="1053530"/>
            <a:ext cx="2205096" cy="127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2680279" y="3210093"/>
            <a:ext cx="6841915" cy="906915"/>
          </a:xfrm>
          <a:prstGeom prst="rect">
            <a:avLst/>
          </a:prstGeom>
        </p:spPr>
        <p:txBody>
          <a:bodyPr wrap="square">
            <a:spAutoFit/>
          </a:bodyPr>
          <a:lstStyle/>
          <a:p>
            <a:pPr lvl="0" algn="ctr" eaLnBrk="0" hangingPunct="0">
              <a:lnSpc>
                <a:spcPct val="150000"/>
              </a:lnSpc>
              <a:spcBef>
                <a:spcPct val="0"/>
              </a:spcBef>
              <a:defRPr/>
            </a:pPr>
            <a:r>
              <a:rPr lang="zh-CN" altLang="en-US" sz="4000" b="1" dirty="0">
                <a:solidFill>
                  <a:srgbClr val="006CB8"/>
                </a:solidFill>
                <a:latin typeface="+mn-ea"/>
              </a:rPr>
              <a:t>第四</a:t>
            </a:r>
            <a:r>
              <a:rPr lang="zh-CN" altLang="en-US" sz="4000" b="1">
                <a:solidFill>
                  <a:srgbClr val="006CB8"/>
                </a:solidFill>
                <a:latin typeface="+mn-ea"/>
              </a:rPr>
              <a:t>章 图表交互</a:t>
            </a:r>
            <a:endParaRPr lang="zh-CN" altLang="en-US" sz="4000" b="1" dirty="0">
              <a:solidFill>
                <a:srgbClr val="006CB8"/>
              </a:solidFill>
              <a:latin typeface="+mn-ea"/>
            </a:endParaRPr>
          </a:p>
        </p:txBody>
      </p:sp>
      <p:pic>
        <p:nvPicPr>
          <p:cNvPr id="20" name="图片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5" y="215367"/>
            <a:ext cx="1989981" cy="378041"/>
          </a:xfrm>
          <a:prstGeom prst="rect">
            <a:avLst/>
          </a:prstGeom>
        </p:spPr>
      </p:pic>
    </p:spTree>
    <p:extLst>
      <p:ext uri="{BB962C8B-B14F-4D97-AF65-F5344CB8AC3E}">
        <p14:creationId xmlns:p14="http://schemas.microsoft.com/office/powerpoint/2010/main" val="87505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4.78691E-6 L 0.575 -4.78691E-6 " pathEditMode="relative" rAng="0" ptsTypes="AA">
                                      <p:cBhvr>
                                        <p:cTn id="8" dur="2000" fill="hold"/>
                                        <p:tgtEl>
                                          <p:spTgt spid="108"/>
                                        </p:tgtEl>
                                        <p:attrNameLst>
                                          <p:attrName>ppt_x</p:attrName>
                                          <p:attrName>ppt_y</p:attrName>
                                        </p:attrNameLst>
                                      </p:cBhvr>
                                      <p:rCtr x="28750" y="0"/>
                                    </p:animMotion>
                                  </p:childTnLst>
                                </p:cTn>
                              </p:par>
                              <p:par>
                                <p:cTn id="9" presetID="22" presetClass="entr" presetSubtype="8" fill="hold" grpId="0" nodeType="withEffect">
                                  <p:stCondLst>
                                    <p:cond delay="500"/>
                                  </p:stCondLst>
                                  <p:childTnLst>
                                    <p:set>
                                      <p:cBhvr>
                                        <p:cTn id="10" dur="1" fill="hold">
                                          <p:stCondLst>
                                            <p:cond delay="0"/>
                                          </p:stCondLst>
                                        </p:cTn>
                                        <p:tgtEl>
                                          <p:spTgt spid="107"/>
                                        </p:tgtEl>
                                        <p:attrNameLst>
                                          <p:attrName>style.visibility</p:attrName>
                                        </p:attrNameLst>
                                      </p:cBhvr>
                                      <p:to>
                                        <p:strVal val="visible"/>
                                      </p:to>
                                    </p:set>
                                    <p:animEffect transition="in" filter="wipe(left)">
                                      <p:cBhvr>
                                        <p:cTn id="11" dur="1750"/>
                                        <p:tgtEl>
                                          <p:spTgt spid="107"/>
                                        </p:tgtEl>
                                      </p:cBhvr>
                                    </p:animEffect>
                                  </p:childTnLst>
                                </p:cTn>
                              </p:par>
                              <p:par>
                                <p:cTn id="12" presetID="1" presetClass="entr" presetSubtype="0" fill="hold" nodeType="withEffect">
                                  <p:stCondLst>
                                    <p:cond delay="0"/>
                                  </p:stCondLst>
                                  <p:childTnLst>
                                    <p:set>
                                      <p:cBhvr>
                                        <p:cTn id="13" dur="1" fill="hold">
                                          <p:stCondLst>
                                            <p:cond delay="0"/>
                                          </p:stCondLst>
                                        </p:cTn>
                                        <p:tgtEl>
                                          <p:spTgt spid="111"/>
                                        </p:tgtEl>
                                        <p:attrNameLst>
                                          <p:attrName>style.visibility</p:attrName>
                                        </p:attrNameLst>
                                      </p:cBhvr>
                                      <p:to>
                                        <p:strVal val="visible"/>
                                      </p:to>
                                    </p:set>
                                  </p:childTnLst>
                                </p:cTn>
                              </p:par>
                              <p:par>
                                <p:cTn id="14" presetID="63" presetClass="path" presetSubtype="0" accel="50000" decel="50000" fill="hold" nodeType="withEffect">
                                  <p:stCondLst>
                                    <p:cond delay="0"/>
                                  </p:stCondLst>
                                  <p:childTnLst>
                                    <p:animMotion origin="layout" path="M -4.16667E-6 4.93827E-6 L 0.58351 4.93827E-6 " pathEditMode="relative" rAng="0" ptsTypes="AA">
                                      <p:cBhvr>
                                        <p:cTn id="15" dur="2000" fill="hold"/>
                                        <p:tgtEl>
                                          <p:spTgt spid="111"/>
                                        </p:tgtEl>
                                        <p:attrNameLst>
                                          <p:attrName>ppt_x</p:attrName>
                                          <p:attrName>ppt_y</p:attrName>
                                        </p:attrNameLst>
                                      </p:cBhvr>
                                      <p:rCtr x="29167" y="0"/>
                                    </p:animMotion>
                                  </p:childTnLst>
                                </p:cTn>
                              </p:par>
                            </p:childTnLst>
                          </p:cTn>
                        </p:par>
                        <p:par>
                          <p:cTn id="16" fill="hold">
                            <p:stCondLst>
                              <p:cond delay="2250"/>
                            </p:stCondLst>
                            <p:childTnLst>
                              <p:par>
                                <p:cTn id="17" presetID="53" presetClass="entr" presetSubtype="528" fill="hold" grpId="0" nodeType="afterEffect">
                                  <p:stCondLst>
                                    <p:cond delay="0"/>
                                  </p:stCondLst>
                                  <p:iterate type="lt">
                                    <p:tmPct val="10000"/>
                                  </p:iterate>
                                  <p:childTnLst>
                                    <p:set>
                                      <p:cBhvr>
                                        <p:cTn id="18" dur="1" fill="hold">
                                          <p:stCondLst>
                                            <p:cond delay="0"/>
                                          </p:stCondLst>
                                        </p:cTn>
                                        <p:tgtEl>
                                          <p:spTgt spid="112"/>
                                        </p:tgtEl>
                                        <p:attrNameLst>
                                          <p:attrName>style.visibility</p:attrName>
                                        </p:attrNameLst>
                                      </p:cBhvr>
                                      <p:to>
                                        <p:strVal val="visible"/>
                                      </p:to>
                                    </p:set>
                                    <p:anim calcmode="lin" valueType="num">
                                      <p:cBhvr>
                                        <p:cTn id="19" dur="500" fill="hold"/>
                                        <p:tgtEl>
                                          <p:spTgt spid="112"/>
                                        </p:tgtEl>
                                        <p:attrNameLst>
                                          <p:attrName>ppt_w</p:attrName>
                                        </p:attrNameLst>
                                      </p:cBhvr>
                                      <p:tavLst>
                                        <p:tav tm="0">
                                          <p:val>
                                            <p:fltVal val="0"/>
                                          </p:val>
                                        </p:tav>
                                        <p:tav tm="100000">
                                          <p:val>
                                            <p:strVal val="#ppt_w"/>
                                          </p:val>
                                        </p:tav>
                                      </p:tavLst>
                                    </p:anim>
                                    <p:anim calcmode="lin" valueType="num">
                                      <p:cBhvr>
                                        <p:cTn id="20" dur="500" fill="hold"/>
                                        <p:tgtEl>
                                          <p:spTgt spid="112"/>
                                        </p:tgtEl>
                                        <p:attrNameLst>
                                          <p:attrName>ppt_h</p:attrName>
                                        </p:attrNameLst>
                                      </p:cBhvr>
                                      <p:tavLst>
                                        <p:tav tm="0">
                                          <p:val>
                                            <p:fltVal val="0"/>
                                          </p:val>
                                        </p:tav>
                                        <p:tav tm="100000">
                                          <p:val>
                                            <p:strVal val="#ppt_h"/>
                                          </p:val>
                                        </p:tav>
                                      </p:tavLst>
                                    </p:anim>
                                    <p:animEffect transition="in" filter="fade">
                                      <p:cBhvr>
                                        <p:cTn id="21" dur="500"/>
                                        <p:tgtEl>
                                          <p:spTgt spid="112"/>
                                        </p:tgtEl>
                                      </p:cBhvr>
                                    </p:animEffect>
                                    <p:anim calcmode="lin" valueType="num">
                                      <p:cBhvr>
                                        <p:cTn id="22" dur="500" fill="hold"/>
                                        <p:tgtEl>
                                          <p:spTgt spid="112"/>
                                        </p:tgtEl>
                                        <p:attrNameLst>
                                          <p:attrName>ppt_x</p:attrName>
                                        </p:attrNameLst>
                                      </p:cBhvr>
                                      <p:tavLst>
                                        <p:tav tm="0">
                                          <p:val>
                                            <p:fltVal val="0.5"/>
                                          </p:val>
                                        </p:tav>
                                        <p:tav tm="100000">
                                          <p:val>
                                            <p:strVal val="#ppt_x"/>
                                          </p:val>
                                        </p:tav>
                                      </p:tavLst>
                                    </p:anim>
                                    <p:anim calcmode="lin" valueType="num">
                                      <p:cBhvr>
                                        <p:cTn id="23" dur="500" fill="hold"/>
                                        <p:tgtEl>
                                          <p:spTgt spid="112"/>
                                        </p:tgtEl>
                                        <p:attrNameLst>
                                          <p:attrName>ppt_y</p:attrName>
                                        </p:attrNameLst>
                                      </p:cBhvr>
                                      <p:tavLst>
                                        <p:tav tm="0">
                                          <p:val>
                                            <p:fltVal val="0.5"/>
                                          </p:val>
                                        </p:tav>
                                        <p:tav tm="100000">
                                          <p:val>
                                            <p:strVal val="#ppt_y"/>
                                          </p:val>
                                        </p:tav>
                                      </p:tavLst>
                                    </p:anim>
                                  </p:childTnLst>
                                </p:cTn>
                              </p:par>
                              <p:par>
                                <p:cTn id="24" presetID="42" presetClass="exit" presetSubtype="0" fill="hold" nodeType="withEffect">
                                  <p:stCondLst>
                                    <p:cond delay="0"/>
                                  </p:stCondLst>
                                  <p:childTnLst>
                                    <p:animEffect transition="out" filter="fade">
                                      <p:cBhvr>
                                        <p:cTn id="25" dur="1000"/>
                                        <p:tgtEl>
                                          <p:spTgt spid="111"/>
                                        </p:tgtEl>
                                      </p:cBhvr>
                                    </p:animEffect>
                                    <p:anim calcmode="lin" valueType="num">
                                      <p:cBhvr>
                                        <p:cTn id="26" dur="1000"/>
                                        <p:tgtEl>
                                          <p:spTgt spid="111"/>
                                        </p:tgtEl>
                                        <p:attrNameLst>
                                          <p:attrName>ppt_x</p:attrName>
                                        </p:attrNameLst>
                                      </p:cBhvr>
                                      <p:tavLst>
                                        <p:tav tm="0">
                                          <p:val>
                                            <p:strVal val="ppt_x"/>
                                          </p:val>
                                        </p:tav>
                                        <p:tav tm="100000">
                                          <p:val>
                                            <p:strVal val="ppt_x"/>
                                          </p:val>
                                        </p:tav>
                                      </p:tavLst>
                                    </p:anim>
                                    <p:anim calcmode="lin" valueType="num">
                                      <p:cBhvr>
                                        <p:cTn id="27" dur="1000"/>
                                        <p:tgtEl>
                                          <p:spTgt spid="111"/>
                                        </p:tgtEl>
                                        <p:attrNameLst>
                                          <p:attrName>ppt_y</p:attrName>
                                        </p:attrNameLst>
                                      </p:cBhvr>
                                      <p:tavLst>
                                        <p:tav tm="0">
                                          <p:val>
                                            <p:strVal val="ppt_y"/>
                                          </p:val>
                                        </p:tav>
                                        <p:tav tm="100000">
                                          <p:val>
                                            <p:strVal val="ppt_y+.1"/>
                                          </p:val>
                                        </p:tav>
                                      </p:tavLst>
                                    </p:anim>
                                    <p:set>
                                      <p:cBhvr>
                                        <p:cTn id="28" dur="1" fill="hold">
                                          <p:stCondLst>
                                            <p:cond delay="999"/>
                                          </p:stCondLst>
                                        </p:cTn>
                                        <p:tgtEl>
                                          <p:spTgt spid="111"/>
                                        </p:tgtEl>
                                        <p:attrNameLst>
                                          <p:attrName>style.visibility</p:attrName>
                                        </p:attrNameLst>
                                      </p:cBhvr>
                                      <p:to>
                                        <p:strVal val="hidden"/>
                                      </p:to>
                                    </p:set>
                                  </p:childTnLst>
                                </p:cTn>
                              </p:par>
                            </p:childTnLst>
                          </p:cTn>
                        </p:par>
                        <p:par>
                          <p:cTn id="29" fill="hold">
                            <p:stCondLst>
                              <p:cond delay="3250"/>
                            </p:stCondLst>
                            <p:childTnLst>
                              <p:par>
                                <p:cTn id="30" presetID="34" presetClass="emph" presetSubtype="0" fill="hold" grpId="1" nodeType="afterEffect">
                                  <p:stCondLst>
                                    <p:cond delay="0"/>
                                  </p:stCondLst>
                                  <p:iterate type="lt">
                                    <p:tmPct val="10000"/>
                                  </p:iterate>
                                  <p:childTnLst>
                                    <p:animMotion origin="layout" path="M 0.0 0.0 L 0.0 -0.07213" pathEditMode="relative" ptsTypes="">
                                      <p:cBhvr>
                                        <p:cTn id="31" dur="250" accel="50000" decel="50000" autoRev="1" fill="hold">
                                          <p:stCondLst>
                                            <p:cond delay="0"/>
                                          </p:stCondLst>
                                        </p:cTn>
                                        <p:tgtEl>
                                          <p:spTgt spid="104"/>
                                        </p:tgtEl>
                                        <p:attrNameLst>
                                          <p:attrName>ppt_x</p:attrName>
                                          <p:attrName>ppt_y</p:attrName>
                                        </p:attrNameLst>
                                      </p:cBhvr>
                                    </p:animMotion>
                                    <p:animRot by="1500000">
                                      <p:cBhvr>
                                        <p:cTn id="32" dur="125" fill="hold">
                                          <p:stCondLst>
                                            <p:cond delay="0"/>
                                          </p:stCondLst>
                                        </p:cTn>
                                        <p:tgtEl>
                                          <p:spTgt spid="104"/>
                                        </p:tgtEl>
                                        <p:attrNameLst>
                                          <p:attrName>r</p:attrName>
                                        </p:attrNameLst>
                                      </p:cBhvr>
                                    </p:animRot>
                                    <p:animRot by="-1500000">
                                      <p:cBhvr>
                                        <p:cTn id="33" dur="125" fill="hold">
                                          <p:stCondLst>
                                            <p:cond delay="125"/>
                                          </p:stCondLst>
                                        </p:cTn>
                                        <p:tgtEl>
                                          <p:spTgt spid="104"/>
                                        </p:tgtEl>
                                        <p:attrNameLst>
                                          <p:attrName>r</p:attrName>
                                        </p:attrNameLst>
                                      </p:cBhvr>
                                    </p:animRot>
                                    <p:animRot by="-1500000">
                                      <p:cBhvr>
                                        <p:cTn id="34" dur="125" fill="hold">
                                          <p:stCondLst>
                                            <p:cond delay="250"/>
                                          </p:stCondLst>
                                        </p:cTn>
                                        <p:tgtEl>
                                          <p:spTgt spid="104"/>
                                        </p:tgtEl>
                                        <p:attrNameLst>
                                          <p:attrName>r</p:attrName>
                                        </p:attrNameLst>
                                      </p:cBhvr>
                                    </p:animRot>
                                    <p:animRot by="1500000">
                                      <p:cBhvr>
                                        <p:cTn id="35" dur="125" fill="hold">
                                          <p:stCondLst>
                                            <p:cond delay="375"/>
                                          </p:stCondLst>
                                        </p:cTn>
                                        <p:tgtEl>
                                          <p:spTgt spid="10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1"/>
      <p:bldP spid="107" grpId="0"/>
      <p:bldP spid="1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t>1.</a:t>
            </a:r>
            <a:r>
              <a:rPr lang="zh-CN" altLang="en-US" b="1" dirty="0"/>
              <a:t>选择图表内容</a:t>
            </a:r>
            <a:endParaRPr lang="zh-CN" altLang="en-US" sz="2800" b="1" dirty="0"/>
          </a:p>
        </p:txBody>
      </p:sp>
      <p:sp>
        <p:nvSpPr>
          <p:cNvPr id="4" name="矩形 3"/>
          <p:cNvSpPr/>
          <p:nvPr/>
        </p:nvSpPr>
        <p:spPr>
          <a:xfrm>
            <a:off x="262558" y="1032214"/>
            <a:ext cx="5328592" cy="461665"/>
          </a:xfrm>
          <a:prstGeom prst="rect">
            <a:avLst/>
          </a:prstGeom>
        </p:spPr>
        <p:txBody>
          <a:bodyPr wrap="square">
            <a:spAutoFit/>
          </a:bodyPr>
          <a:lstStyle/>
          <a:p>
            <a:pPr indent="300038" eaLnBrk="0" hangingPunct="0">
              <a:tabLst>
                <a:tab pos="457200" algn="l"/>
              </a:tabLst>
              <a:defRPr/>
            </a:pPr>
            <a:r>
              <a:rPr lang="zh-CN" altLang="en-US" b="1" dirty="0">
                <a:solidFill>
                  <a:schemeClr val="tx1">
                    <a:lumMod val="85000"/>
                    <a:lumOff val="15000"/>
                  </a:schemeClr>
                </a:solidFill>
                <a:latin typeface="微软雅黑" pitchFamily="34" charset="-122"/>
                <a:ea typeface="微软雅黑" pitchFamily="34" charset="-122"/>
              </a:rPr>
              <a:t>第六步：定义合适交互的数据结构</a:t>
            </a:r>
          </a:p>
        </p:txBody>
      </p:sp>
      <p:sp>
        <p:nvSpPr>
          <p:cNvPr id="5" name="矩形 4"/>
          <p:cNvSpPr/>
          <p:nvPr/>
        </p:nvSpPr>
        <p:spPr>
          <a:xfrm>
            <a:off x="982638" y="1731312"/>
            <a:ext cx="10729192" cy="1200329"/>
          </a:xfrm>
          <a:prstGeom prst="rect">
            <a:avLst/>
          </a:prstGeom>
        </p:spPr>
        <p:txBody>
          <a:bodyPr wrap="square">
            <a:spAutoFit/>
          </a:bodyPr>
          <a:lstStyle/>
          <a:p>
            <a:r>
              <a:rPr lang="zh-CN" altLang="en-US" sz="2000" dirty="0"/>
              <a:t>现在整体布局看起来已经很好了，我们可以将精力转到</a:t>
            </a:r>
            <a:r>
              <a:rPr lang="en-US" altLang="zh-CN" sz="2000" dirty="0"/>
              <a:t>JavaScript</a:t>
            </a:r>
            <a:r>
              <a:rPr lang="zh-CN" altLang="en-US" sz="2000" dirty="0"/>
              <a:t>上了。首先我们需要扩展我们的数据来追踪交互的状态。简单地在数组里写入值来代替存 储的数据。数组中的每一个对象都包含了和数据对应的其他属性。</a:t>
            </a:r>
          </a:p>
        </p:txBody>
      </p:sp>
      <p:graphicFrame>
        <p:nvGraphicFramePr>
          <p:cNvPr id="10" name="图表 9"/>
          <p:cNvGraphicFramePr/>
          <p:nvPr>
            <p:extLst>
              <p:ext uri="{D42A27DB-BD31-4B8C-83A1-F6EECF244321}">
                <p14:modId xmlns:p14="http://schemas.microsoft.com/office/powerpoint/2010/main" val="1318729451"/>
              </p:ext>
            </p:extLst>
          </p:nvPr>
        </p:nvGraphicFramePr>
        <p:xfrm>
          <a:off x="10919742" y="261442"/>
          <a:ext cx="1080120" cy="494197"/>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0">
            <a:extLst>
              <a:ext uri="{FF2B5EF4-FFF2-40B4-BE49-F238E27FC236}">
                <a16:creationId xmlns:a16="http://schemas.microsoft.com/office/drawing/2014/main" id="{07B647F4-4F97-7743-A731-81CF1932DC98}"/>
              </a:ext>
            </a:extLst>
          </p:cNvPr>
          <p:cNvSpPr/>
          <p:nvPr/>
        </p:nvSpPr>
        <p:spPr>
          <a:xfrm>
            <a:off x="982638" y="5229994"/>
            <a:ext cx="10729192" cy="1938992"/>
          </a:xfrm>
          <a:prstGeom prst="rect">
            <a:avLst/>
          </a:prstGeom>
        </p:spPr>
        <p:txBody>
          <a:bodyPr wrap="square">
            <a:spAutoFit/>
          </a:bodyPr>
          <a:lstStyle/>
          <a:p>
            <a:r>
              <a:rPr lang="zh-CN" altLang="en-US" sz="2000" dirty="0"/>
              <a:t>每个对象包含的数据是一个地区，并且里面还给我们放置了一个默认的附加 属性，包括标注的名称和其他状态信息。只用一个属性我们就可以追踪到在图表 中是否要显示这个数据</a:t>
            </a:r>
            <a:r>
              <a:rPr lang="en-US" altLang="zh-CN" sz="2000" dirty="0"/>
              <a:t>(</a:t>
            </a:r>
            <a:r>
              <a:rPr lang="zh-CN" altLang="en-US" sz="2000" dirty="0"/>
              <a:t>使用键值</a:t>
            </a:r>
            <a:r>
              <a:rPr lang="en-US" altLang="zh-CN" sz="2000" dirty="0"/>
              <a:t>Show )</a:t>
            </a:r>
            <a:r>
              <a:rPr lang="zh-CN" altLang="en-US" sz="2000" dirty="0"/>
              <a:t>。我们也需要给每条线指定一个颜色， 否则，</a:t>
            </a:r>
            <a:r>
              <a:rPr lang="en-US" altLang="zh-CN" sz="2000" dirty="0" err="1"/>
              <a:t>Flot</a:t>
            </a:r>
            <a:r>
              <a:rPr lang="zh-CN" altLang="en-US" sz="2000" dirty="0"/>
              <a:t>将会根据有多少各个地区自动分配颜色，这样我们就不能和控制器图 例中的颜色匹配起来了。</a:t>
            </a:r>
          </a:p>
        </p:txBody>
      </p:sp>
      <p:sp>
        <p:nvSpPr>
          <p:cNvPr id="12" name="矩形 11">
            <a:extLst>
              <a:ext uri="{FF2B5EF4-FFF2-40B4-BE49-F238E27FC236}">
                <a16:creationId xmlns:a16="http://schemas.microsoft.com/office/drawing/2014/main" id="{D7838A42-76F4-F04B-BDDF-98B91F4A9D07}"/>
              </a:ext>
            </a:extLst>
          </p:cNvPr>
          <p:cNvSpPr/>
          <p:nvPr/>
        </p:nvSpPr>
        <p:spPr>
          <a:xfrm>
            <a:off x="1185510" y="2931641"/>
            <a:ext cx="9073008" cy="2062103"/>
          </a:xfrm>
          <a:prstGeom prst="rect">
            <a:avLst/>
          </a:prstGeom>
        </p:spPr>
        <p:txBody>
          <a:bodyPr wrap="square">
            <a:spAutoFit/>
          </a:bodyPr>
          <a:lstStyle/>
          <a:p>
            <a:r>
              <a:rPr lang="en-US" altLang="zh-CN" sz="1600" dirty="0"/>
              <a:t>var source = [</a:t>
            </a:r>
          </a:p>
          <a:p>
            <a:r>
              <a:rPr lang="en-US" altLang="zh-CN" sz="1600" dirty="0"/>
              <a:t>    { data: </a:t>
            </a:r>
            <a:r>
              <a:rPr lang="en-US" altLang="zh-CN" sz="1600" dirty="0" err="1"/>
              <a:t>eas</a:t>
            </a:r>
            <a:r>
              <a:rPr lang="en-US" altLang="zh-CN" sz="1600" dirty="0"/>
              <a:t>, show: true, color: "#E41A1C", name: "East Asia &amp; Pacific" },</a:t>
            </a:r>
          </a:p>
          <a:p>
            <a:r>
              <a:rPr lang="en-US" altLang="zh-CN" sz="1600" dirty="0"/>
              <a:t>    { data: </a:t>
            </a:r>
            <a:r>
              <a:rPr lang="en-US" altLang="zh-CN" sz="1600" dirty="0" err="1"/>
              <a:t>ecs</a:t>
            </a:r>
            <a:r>
              <a:rPr lang="en-US" altLang="zh-CN" sz="1600" dirty="0"/>
              <a:t>, show: true, color: "#377EB8", name: "Europe &amp; Central Asia" },</a:t>
            </a:r>
          </a:p>
          <a:p>
            <a:r>
              <a:rPr lang="en-US" altLang="zh-CN" sz="1600" dirty="0"/>
              <a:t>    { data: </a:t>
            </a:r>
            <a:r>
              <a:rPr lang="en-US" altLang="zh-CN" sz="1600" dirty="0" err="1"/>
              <a:t>lcn</a:t>
            </a:r>
            <a:r>
              <a:rPr lang="en-US" altLang="zh-CN" sz="1600" dirty="0"/>
              <a:t>, show: true, color: "#4DAF4A", name: "Latin America &amp; Caribbean" },</a:t>
            </a:r>
          </a:p>
          <a:p>
            <a:r>
              <a:rPr lang="en-US" altLang="zh-CN" sz="1600" dirty="0"/>
              <a:t>    { data: </a:t>
            </a:r>
            <a:r>
              <a:rPr lang="en-US" altLang="zh-CN" sz="1600" dirty="0" err="1"/>
              <a:t>mea</a:t>
            </a:r>
            <a:r>
              <a:rPr lang="en-US" altLang="zh-CN" sz="1600" dirty="0"/>
              <a:t>, show: true, color: "#984EA3", name: "Middle East &amp; North Africa" },</a:t>
            </a:r>
          </a:p>
          <a:p>
            <a:r>
              <a:rPr lang="en-US" altLang="zh-CN" sz="1600" dirty="0"/>
              <a:t>    { data: </a:t>
            </a:r>
            <a:r>
              <a:rPr lang="en-US" altLang="zh-CN" sz="1600" dirty="0" err="1"/>
              <a:t>sas</a:t>
            </a:r>
            <a:r>
              <a:rPr lang="en-US" altLang="zh-CN" sz="1600" dirty="0"/>
              <a:t>, show: true, color: "#FF7F00", name: "South Asia" },</a:t>
            </a:r>
          </a:p>
          <a:p>
            <a:r>
              <a:rPr lang="en-US" altLang="zh-CN" sz="1600" dirty="0"/>
              <a:t>    { data: </a:t>
            </a:r>
            <a:r>
              <a:rPr lang="en-US" altLang="zh-CN" sz="1600" dirty="0" err="1"/>
              <a:t>ssf</a:t>
            </a:r>
            <a:r>
              <a:rPr lang="en-US" altLang="zh-CN" sz="1600" dirty="0"/>
              <a:t>, show: true, color: "#FFFF33", name: "Sub-Saharan Africa" },</a:t>
            </a:r>
          </a:p>
          <a:p>
            <a:r>
              <a:rPr lang="en-US" altLang="zh-CN" sz="1600" dirty="0"/>
              <a:t>];</a:t>
            </a:r>
          </a:p>
        </p:txBody>
      </p:sp>
    </p:spTree>
    <p:extLst>
      <p:ext uri="{BB962C8B-B14F-4D97-AF65-F5344CB8AC3E}">
        <p14:creationId xmlns:p14="http://schemas.microsoft.com/office/powerpoint/2010/main" val="2736527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sz="2800" b="1" dirty="0"/>
              <a:t>1.</a:t>
            </a:r>
            <a:r>
              <a:rPr lang="en-US" altLang="zh-CN" b="1" dirty="0"/>
              <a:t> </a:t>
            </a:r>
            <a:r>
              <a:rPr lang="zh-CN" altLang="en-US" b="1" dirty="0"/>
              <a:t>选择图表内容</a:t>
            </a:r>
            <a:endParaRPr lang="zh-CN" altLang="en-US" sz="2800" b="1" dirty="0"/>
          </a:p>
        </p:txBody>
      </p:sp>
      <p:sp>
        <p:nvSpPr>
          <p:cNvPr id="4" name="矩形 3"/>
          <p:cNvSpPr/>
          <p:nvPr/>
        </p:nvSpPr>
        <p:spPr>
          <a:xfrm>
            <a:off x="262558" y="1032214"/>
            <a:ext cx="7344816" cy="461665"/>
          </a:xfrm>
          <a:prstGeom prst="rect">
            <a:avLst/>
          </a:prstGeom>
        </p:spPr>
        <p:txBody>
          <a:bodyPr wrap="square">
            <a:spAutoFit/>
          </a:bodyPr>
          <a:lstStyle/>
          <a:p>
            <a:pPr indent="300038" eaLnBrk="0" hangingPunct="0">
              <a:tabLst>
                <a:tab pos="457200" algn="l"/>
              </a:tabLst>
              <a:defRPr/>
            </a:pPr>
            <a:r>
              <a:rPr lang="zh-CN" altLang="en-US" b="1" dirty="0">
                <a:solidFill>
                  <a:schemeClr val="tx1">
                    <a:lumMod val="85000"/>
                    <a:lumOff val="15000"/>
                  </a:schemeClr>
                </a:solidFill>
                <a:latin typeface="微软雅黑" pitchFamily="34" charset="-122"/>
                <a:ea typeface="微软雅黑" pitchFamily="34" charset="-122"/>
              </a:rPr>
              <a:t>第七步：基于交互状态确定图表数据</a:t>
            </a:r>
          </a:p>
        </p:txBody>
      </p:sp>
      <p:sp>
        <p:nvSpPr>
          <p:cNvPr id="5" name="矩形 4"/>
          <p:cNvSpPr/>
          <p:nvPr/>
        </p:nvSpPr>
        <p:spPr>
          <a:xfrm>
            <a:off x="910630" y="1701602"/>
            <a:ext cx="10729192" cy="1015663"/>
          </a:xfrm>
          <a:prstGeom prst="rect">
            <a:avLst/>
          </a:prstGeom>
        </p:spPr>
        <p:txBody>
          <a:bodyPr wrap="square">
            <a:spAutoFit/>
          </a:bodyPr>
          <a:lstStyle/>
          <a:p>
            <a:pPr indent="300038" eaLnBrk="0" hangingPunct="0">
              <a:tabLst>
                <a:tab pos="457200" algn="l"/>
              </a:tabLst>
              <a:defRPr/>
            </a:pPr>
            <a:r>
              <a:rPr lang="zh-CN" altLang="en-US" sz="2000" dirty="0">
                <a:solidFill>
                  <a:schemeClr val="tx1">
                    <a:lumMod val="85000"/>
                    <a:lumOff val="15000"/>
                  </a:schemeClr>
                </a:solidFill>
                <a:latin typeface="微软雅黑" pitchFamily="34" charset="-122"/>
                <a:ea typeface="微软雅黑" pitchFamily="34" charset="-122"/>
              </a:rPr>
              <a:t>当我们调用</a:t>
            </a:r>
            <a:r>
              <a:rPr lang="en-US" altLang="zh-CN" sz="2000" dirty="0">
                <a:solidFill>
                  <a:schemeClr val="tx1">
                    <a:lumMod val="85000"/>
                    <a:lumOff val="15000"/>
                  </a:schemeClr>
                </a:solidFill>
                <a:latin typeface="微软雅黑" pitchFamily="34" charset="-122"/>
                <a:ea typeface="微软雅黑" pitchFamily="34" charset="-122"/>
              </a:rPr>
              <a:t>plot()</a:t>
            </a:r>
            <a:r>
              <a:rPr lang="zh-CN" altLang="en-US" sz="2000" dirty="0">
                <a:solidFill>
                  <a:schemeClr val="tx1">
                    <a:lumMod val="85000"/>
                    <a:lumOff val="15000"/>
                  </a:schemeClr>
                </a:solidFill>
                <a:latin typeface="微软雅黑" pitchFamily="34" charset="-122"/>
                <a:ea typeface="微软雅黑" pitchFamily="34" charset="-122"/>
              </a:rPr>
              <a:t>方法绘制图表时，我们需要传一个对象给</a:t>
            </a:r>
            <a:r>
              <a:rPr lang="en-US" altLang="zh-CN" sz="2000" dirty="0">
                <a:solidFill>
                  <a:schemeClr val="tx1">
                    <a:lumMod val="85000"/>
                    <a:lumOff val="15000"/>
                  </a:schemeClr>
                </a:solidFill>
                <a:latin typeface="微软雅黑" pitchFamily="34" charset="-122"/>
                <a:ea typeface="微软雅黑" pitchFamily="34" charset="-122"/>
              </a:rPr>
              <a:t>plot(),</a:t>
            </a:r>
            <a:r>
              <a:rPr lang="zh-CN" altLang="en-US" sz="2000" dirty="0">
                <a:solidFill>
                  <a:schemeClr val="tx1">
                    <a:lumMod val="85000"/>
                    <a:lumOff val="15000"/>
                  </a:schemeClr>
                </a:solidFill>
                <a:latin typeface="微软雅黑" pitchFamily="34" charset="-122"/>
                <a:ea typeface="微软雅黑" pitchFamily="34" charset="-122"/>
              </a:rPr>
              <a:t>这个对象 包含了数据集合和各个地区颜色的。但是，我们上面第六步自定义的数组</a:t>
            </a:r>
            <a:r>
              <a:rPr lang="en-US" altLang="zh-CN" sz="2000" dirty="0">
                <a:solidFill>
                  <a:schemeClr val="tx1">
                    <a:lumMod val="85000"/>
                    <a:lumOff val="15000"/>
                  </a:schemeClr>
                </a:solidFill>
                <a:latin typeface="微软雅黑" pitchFamily="34" charset="-122"/>
                <a:ea typeface="微软雅黑" pitchFamily="34" charset="-122"/>
              </a:rPr>
              <a:t>source</a:t>
            </a:r>
            <a:r>
              <a:rPr lang="zh-CN" altLang="en-US" sz="2000" dirty="0">
                <a:solidFill>
                  <a:schemeClr val="tx1">
                    <a:lumMod val="85000"/>
                    <a:lumOff val="15000"/>
                  </a:schemeClr>
                </a:solidFill>
                <a:latin typeface="微软雅黑" pitchFamily="34" charset="-122"/>
                <a:ea typeface="微软雅黑" pitchFamily="34" charset="-122"/>
              </a:rPr>
              <a:t>的数据结构可能会导致</a:t>
            </a:r>
            <a:r>
              <a:rPr lang="en-US" altLang="zh-CN" sz="2000" dirty="0" err="1">
                <a:solidFill>
                  <a:schemeClr val="tx1">
                    <a:lumMod val="85000"/>
                    <a:lumOff val="15000"/>
                  </a:schemeClr>
                </a:solidFill>
                <a:latin typeface="微软雅黑" pitchFamily="34" charset="-122"/>
                <a:ea typeface="微软雅黑" pitchFamily="34" charset="-122"/>
              </a:rPr>
              <a:t>Flot</a:t>
            </a:r>
            <a:r>
              <a:rPr lang="zh-CN" altLang="en-US" sz="2000" dirty="0">
                <a:solidFill>
                  <a:schemeClr val="tx1">
                    <a:lumMod val="85000"/>
                    <a:lumOff val="15000"/>
                  </a:schemeClr>
                </a:solidFill>
                <a:latin typeface="微软雅黑" pitchFamily="34" charset="-122"/>
                <a:ea typeface="微软雅黑" pitchFamily="34" charset="-122"/>
              </a:rPr>
              <a:t>表现不正常。所以我们需要借助</a:t>
            </a:r>
            <a:r>
              <a:rPr lang="en-US" altLang="zh-CN" sz="2000" dirty="0" err="1">
                <a:solidFill>
                  <a:schemeClr val="tx1">
                    <a:lumMod val="85000"/>
                    <a:lumOff val="15000"/>
                  </a:schemeClr>
                </a:solidFill>
                <a:latin typeface="微软雅黑" pitchFamily="34" charset="-122"/>
                <a:ea typeface="微软雅黑" pitchFamily="34" charset="-122"/>
              </a:rPr>
              <a:t>jquery</a:t>
            </a:r>
            <a:r>
              <a:rPr lang="zh-CN" altLang="en-US" sz="2000" dirty="0">
                <a:solidFill>
                  <a:schemeClr val="tx1">
                    <a:lumMod val="85000"/>
                    <a:lumOff val="15000"/>
                  </a:schemeClr>
                </a:solidFill>
                <a:latin typeface="微软雅黑" pitchFamily="34" charset="-122"/>
                <a:ea typeface="微软雅黑" pitchFamily="34" charset="-122"/>
              </a:rPr>
              <a:t>的函数</a:t>
            </a:r>
            <a:r>
              <a:rPr lang="en-US" altLang="zh-CN" sz="2000" dirty="0">
                <a:solidFill>
                  <a:schemeClr val="tx1">
                    <a:lumMod val="85000"/>
                    <a:lumOff val="15000"/>
                  </a:schemeClr>
                </a:solidFill>
                <a:latin typeface="微软雅黑" pitchFamily="34" charset="-122"/>
                <a:ea typeface="微软雅黑" pitchFamily="34" charset="-122"/>
              </a:rPr>
              <a:t>$.map()</a:t>
            </a:r>
            <a:r>
              <a:rPr lang="zh-CN" altLang="en-US" sz="2000" dirty="0">
                <a:solidFill>
                  <a:schemeClr val="tx1">
                    <a:lumMod val="85000"/>
                    <a:lumOff val="15000"/>
                  </a:schemeClr>
                </a:solidFill>
                <a:latin typeface="微软雅黑" pitchFamily="34" charset="-122"/>
                <a:ea typeface="微软雅黑" pitchFamily="34" charset="-122"/>
              </a:rPr>
              <a:t>和</a:t>
            </a:r>
            <a:r>
              <a:rPr lang="en-US" altLang="zh-CN" sz="2000" dirty="0">
                <a:solidFill>
                  <a:schemeClr val="tx1">
                    <a:lumMod val="85000"/>
                    <a:lumOff val="15000"/>
                  </a:schemeClr>
                </a:solidFill>
                <a:latin typeface="微软雅黑" pitchFamily="34" charset="-122"/>
                <a:ea typeface="微软雅黑" pitchFamily="34" charset="-122"/>
              </a:rPr>
              <a:t>$.grep()</a:t>
            </a:r>
            <a:endParaRPr lang="zh-CN" altLang="en-US" sz="2000" dirty="0">
              <a:solidFill>
                <a:schemeClr val="tx1">
                  <a:lumMod val="85000"/>
                  <a:lumOff val="15000"/>
                </a:schemeClr>
              </a:solidFill>
              <a:latin typeface="微软雅黑" pitchFamily="34" charset="-122"/>
              <a:ea typeface="微软雅黑" pitchFamily="34" charset="-122"/>
            </a:endParaRPr>
          </a:p>
        </p:txBody>
      </p:sp>
      <p:graphicFrame>
        <p:nvGraphicFramePr>
          <p:cNvPr id="10" name="图表 9"/>
          <p:cNvGraphicFramePr/>
          <p:nvPr>
            <p:extLst>
              <p:ext uri="{D42A27DB-BD31-4B8C-83A1-F6EECF244321}">
                <p14:modId xmlns:p14="http://schemas.microsoft.com/office/powerpoint/2010/main" val="1457450961"/>
              </p:ext>
            </p:extLst>
          </p:nvPr>
        </p:nvGraphicFramePr>
        <p:xfrm>
          <a:off x="10919742" y="261442"/>
          <a:ext cx="1080120" cy="494197"/>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a:extLst>
              <a:ext uri="{FF2B5EF4-FFF2-40B4-BE49-F238E27FC236}">
                <a16:creationId xmlns:a16="http://schemas.microsoft.com/office/drawing/2014/main" id="{827CA1D2-4B74-EC49-902C-88E9AE8AE69B}"/>
              </a:ext>
            </a:extLst>
          </p:cNvPr>
          <p:cNvSpPr/>
          <p:nvPr/>
        </p:nvSpPr>
        <p:spPr>
          <a:xfrm>
            <a:off x="1185510" y="3213770"/>
            <a:ext cx="9073008" cy="1077218"/>
          </a:xfrm>
          <a:prstGeom prst="rect">
            <a:avLst/>
          </a:prstGeom>
        </p:spPr>
        <p:txBody>
          <a:bodyPr wrap="square">
            <a:spAutoFit/>
          </a:bodyPr>
          <a:lstStyle/>
          <a:p>
            <a:r>
              <a:rPr lang="en-US" altLang="zh-CN" sz="1600" dirty="0"/>
              <a:t>$.map(</a:t>
            </a:r>
          </a:p>
          <a:p>
            <a:r>
              <a:rPr lang="en-US" altLang="zh-CN" sz="1600" dirty="0"/>
              <a:t>      $.grep(source, function (obj) { return </a:t>
            </a:r>
            <a:r>
              <a:rPr lang="en-US" altLang="zh-CN" sz="1600" dirty="0" err="1"/>
              <a:t>obj.show</a:t>
            </a:r>
            <a:r>
              <a:rPr lang="en-US" altLang="zh-CN" sz="1600" dirty="0"/>
              <a:t>; }),</a:t>
            </a:r>
          </a:p>
          <a:p>
            <a:r>
              <a:rPr lang="en-US" altLang="zh-CN" sz="1600" dirty="0"/>
              <a:t>      function (obj) { return { data: </a:t>
            </a:r>
            <a:r>
              <a:rPr lang="en-US" altLang="zh-CN" sz="1600" dirty="0" err="1"/>
              <a:t>obj.data</a:t>
            </a:r>
            <a:r>
              <a:rPr lang="en-US" altLang="zh-CN" sz="1600" dirty="0"/>
              <a:t>, color: </a:t>
            </a:r>
            <a:r>
              <a:rPr lang="en-US" altLang="zh-CN" sz="1600" dirty="0" err="1"/>
              <a:t>obj.color</a:t>
            </a:r>
            <a:r>
              <a:rPr lang="en-US" altLang="zh-CN" sz="1600" dirty="0"/>
              <a:t> }; }</a:t>
            </a:r>
          </a:p>
          <a:p>
            <a:r>
              <a:rPr lang="en-US" altLang="zh-CN" sz="1600" dirty="0"/>
              <a:t> )</a:t>
            </a:r>
          </a:p>
        </p:txBody>
      </p:sp>
    </p:spTree>
    <p:extLst>
      <p:ext uri="{BB962C8B-B14F-4D97-AF65-F5344CB8AC3E}">
        <p14:creationId xmlns:p14="http://schemas.microsoft.com/office/powerpoint/2010/main" val="2736527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t>1. </a:t>
            </a:r>
            <a:r>
              <a:rPr lang="zh-CN" altLang="en-US" b="1" dirty="0"/>
              <a:t>选择图表内容</a:t>
            </a:r>
            <a:endParaRPr lang="zh-CN" altLang="en-US" sz="2800" b="1" dirty="0"/>
          </a:p>
        </p:txBody>
      </p:sp>
      <p:sp>
        <p:nvSpPr>
          <p:cNvPr id="4" name="矩形 3"/>
          <p:cNvSpPr/>
          <p:nvPr/>
        </p:nvSpPr>
        <p:spPr>
          <a:xfrm>
            <a:off x="262558" y="1032214"/>
            <a:ext cx="8712968" cy="461665"/>
          </a:xfrm>
          <a:prstGeom prst="rect">
            <a:avLst/>
          </a:prstGeom>
        </p:spPr>
        <p:txBody>
          <a:bodyPr wrap="square">
            <a:spAutoFit/>
          </a:bodyPr>
          <a:lstStyle/>
          <a:p>
            <a:pPr indent="300038" eaLnBrk="0" hangingPunct="0">
              <a:tabLst>
                <a:tab pos="457200" algn="l"/>
              </a:tabLst>
              <a:defRPr/>
            </a:pPr>
            <a:r>
              <a:rPr lang="zh-CN" altLang="en-US" b="1" dirty="0">
                <a:solidFill>
                  <a:schemeClr val="tx1">
                    <a:lumMod val="85000"/>
                    <a:lumOff val="15000"/>
                  </a:schemeClr>
                </a:solidFill>
                <a:latin typeface="微软雅黑" pitchFamily="34" charset="-122"/>
                <a:ea typeface="微软雅黑" pitchFamily="34" charset="-122"/>
              </a:rPr>
              <a:t>第八步：基于交互状态确定图表数据</a:t>
            </a:r>
          </a:p>
        </p:txBody>
      </p:sp>
      <p:sp>
        <p:nvSpPr>
          <p:cNvPr id="5" name="矩形 4"/>
          <p:cNvSpPr/>
          <p:nvPr/>
        </p:nvSpPr>
        <p:spPr>
          <a:xfrm>
            <a:off x="694606" y="1629594"/>
            <a:ext cx="11305256" cy="1015663"/>
          </a:xfrm>
          <a:prstGeom prst="rect">
            <a:avLst/>
          </a:prstGeom>
        </p:spPr>
        <p:txBody>
          <a:bodyPr wrap="square">
            <a:spAutoFit/>
          </a:bodyPr>
          <a:lstStyle/>
          <a:p>
            <a:pPr indent="300038" eaLnBrk="0" hangingPunct="0">
              <a:tabLst>
                <a:tab pos="457200" algn="l"/>
              </a:tabLst>
              <a:defRPr/>
            </a:pPr>
            <a:r>
              <a:rPr lang="zh-CN" altLang="en-US" sz="2000" dirty="0">
                <a:solidFill>
                  <a:schemeClr val="tx1">
                    <a:lumMod val="85000"/>
                    <a:lumOff val="15000"/>
                  </a:schemeClr>
                </a:solidFill>
                <a:latin typeface="微软雅黑" pitchFamily="34" charset="-122"/>
                <a:ea typeface="微软雅黑" pitchFamily="34" charset="-122"/>
              </a:rPr>
              <a:t>   现在我们可以把新的数据结构导入到图表中了，接下来让我们用这些数据在页面中添加复选框控件，</a:t>
            </a:r>
            <a:r>
              <a:rPr lang="en-US" altLang="zh-CN" sz="2000" dirty="0">
                <a:solidFill>
                  <a:schemeClr val="tx1">
                    <a:lumMod val="85000"/>
                    <a:lumOff val="15000"/>
                  </a:schemeClr>
                </a:solidFill>
                <a:latin typeface="微软雅黑" pitchFamily="34" charset="-122"/>
                <a:ea typeface="微软雅黑" pitchFamily="34" charset="-122"/>
              </a:rPr>
              <a:t>jQuery</a:t>
            </a:r>
            <a:r>
              <a:rPr lang="zh-CN" altLang="en-US" sz="2000" dirty="0">
                <a:solidFill>
                  <a:schemeClr val="tx1">
                    <a:lumMod val="85000"/>
                    <a:lumOff val="15000"/>
                  </a:schemeClr>
                </a:solidFill>
                <a:latin typeface="微软雅黑" pitchFamily="34" charset="-122"/>
                <a:ea typeface="微软雅黑" pitchFamily="34" charset="-122"/>
              </a:rPr>
              <a:t>的</a:t>
            </a:r>
            <a:r>
              <a:rPr lang="en-US" altLang="zh-CN" sz="2000" dirty="0">
                <a:solidFill>
                  <a:schemeClr val="tx1">
                    <a:lumMod val="85000"/>
                    <a:lumOff val="15000"/>
                  </a:schemeClr>
                </a:solidFill>
                <a:latin typeface="微软雅黑" pitchFamily="34" charset="-122"/>
                <a:ea typeface="微软雅黑" pitchFamily="34" charset="-122"/>
              </a:rPr>
              <a:t>each()</a:t>
            </a:r>
            <a:r>
              <a:rPr lang="zh-CN" altLang="en-US" sz="2000" dirty="0">
                <a:solidFill>
                  <a:schemeClr val="tx1">
                    <a:lumMod val="85000"/>
                    <a:lumOff val="15000"/>
                  </a:schemeClr>
                </a:solidFill>
                <a:latin typeface="微软雅黑" pitchFamily="34" charset="-122"/>
                <a:ea typeface="微软雅黑" pitchFamily="34" charset="-122"/>
              </a:rPr>
              <a:t>函数是一个循环地区数组的简便方法。 它的参数包括一个数组对象和一个对每次从数组中取出的对象进行操作的函数。 这个函数需要有两个参数：数组的索引和对象。</a:t>
            </a:r>
          </a:p>
        </p:txBody>
      </p:sp>
      <p:graphicFrame>
        <p:nvGraphicFramePr>
          <p:cNvPr id="10" name="图表 9"/>
          <p:cNvGraphicFramePr/>
          <p:nvPr>
            <p:extLst>
              <p:ext uri="{D42A27DB-BD31-4B8C-83A1-F6EECF244321}">
                <p14:modId xmlns:p14="http://schemas.microsoft.com/office/powerpoint/2010/main" val="1982479840"/>
              </p:ext>
            </p:extLst>
          </p:nvPr>
        </p:nvGraphicFramePr>
        <p:xfrm>
          <a:off x="10919742" y="261442"/>
          <a:ext cx="1080120" cy="494197"/>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6">
            <a:extLst>
              <a:ext uri="{FF2B5EF4-FFF2-40B4-BE49-F238E27FC236}">
                <a16:creationId xmlns:a16="http://schemas.microsoft.com/office/drawing/2014/main" id="{7C5F8068-3D58-2343-8443-F04184172DCB}"/>
              </a:ext>
            </a:extLst>
          </p:cNvPr>
          <p:cNvSpPr/>
          <p:nvPr/>
        </p:nvSpPr>
        <p:spPr>
          <a:xfrm>
            <a:off x="1480118" y="2645257"/>
            <a:ext cx="9734232" cy="4247317"/>
          </a:xfrm>
          <a:prstGeom prst="rect">
            <a:avLst/>
          </a:prstGeom>
        </p:spPr>
        <p:txBody>
          <a:bodyPr wrap="square">
            <a:spAutoFit/>
          </a:bodyPr>
          <a:lstStyle/>
          <a:p>
            <a:r>
              <a:rPr lang="en-US" altLang="zh-CN" sz="1600" dirty="0"/>
              <a:t>$.each(source, function(</a:t>
            </a:r>
            <a:r>
              <a:rPr lang="en-US" altLang="zh-CN" sz="1600" dirty="0" err="1"/>
              <a:t>idx</a:t>
            </a:r>
            <a:r>
              <a:rPr lang="en-US" altLang="zh-CN" sz="1600" dirty="0"/>
              <a:t>, obj) {</a:t>
            </a:r>
          </a:p>
          <a:p>
            <a:r>
              <a:rPr lang="en-US" altLang="zh-CN" sz="1600" dirty="0"/>
              <a:t>   var input = $("&lt;input&gt;").</a:t>
            </a:r>
            <a:r>
              <a:rPr lang="en-US" altLang="zh-CN" sz="1600" dirty="0" err="1"/>
              <a:t>attr</a:t>
            </a:r>
            <a:r>
              <a:rPr lang="en-US" altLang="zh-CN" sz="1600" dirty="0"/>
              <a:t>("id","</a:t>
            </a:r>
            <a:r>
              <a:rPr lang="en-US" altLang="zh-CN" sz="1600" dirty="0" err="1"/>
              <a:t>chk</a:t>
            </a:r>
            <a:r>
              <a:rPr lang="en-US" altLang="zh-CN" sz="1600" dirty="0"/>
              <a:t>-"+</a:t>
            </a:r>
            <a:r>
              <a:rPr lang="en-US" altLang="zh-CN" sz="1600" dirty="0" err="1"/>
              <a:t>idx</a:t>
            </a:r>
            <a:r>
              <a:rPr lang="en-US" altLang="zh-CN" sz="1600" dirty="0"/>
              <a:t>).</a:t>
            </a:r>
            <a:r>
              <a:rPr lang="en-US" altLang="zh-CN" sz="1600" dirty="0" err="1"/>
              <a:t>attr</a:t>
            </a:r>
            <a:r>
              <a:rPr lang="en-US" altLang="zh-CN" sz="1600" dirty="0"/>
              <a:t>("</a:t>
            </a:r>
            <a:r>
              <a:rPr lang="en-US" altLang="zh-CN" sz="1600" dirty="0" err="1"/>
              <a:t>type","checkbox</a:t>
            </a:r>
            <a:r>
              <a:rPr lang="en-US" altLang="zh-CN" sz="1600" dirty="0"/>
              <a:t>");</a:t>
            </a:r>
          </a:p>
          <a:p>
            <a:r>
              <a:rPr lang="en-US" altLang="zh-CN" sz="1600" dirty="0"/>
              <a:t>   if (</a:t>
            </a:r>
            <a:r>
              <a:rPr lang="en-US" altLang="zh-CN" sz="1600" dirty="0" err="1"/>
              <a:t>obj.show</a:t>
            </a:r>
            <a:r>
              <a:rPr lang="en-US" altLang="zh-CN" sz="1600" dirty="0"/>
              <a:t>) {</a:t>
            </a:r>
          </a:p>
          <a:p>
            <a:r>
              <a:rPr lang="en-US" altLang="zh-CN" sz="1600" dirty="0"/>
              <a:t>       $(input).prop("</a:t>
            </a:r>
            <a:r>
              <a:rPr lang="en-US" altLang="zh-CN" sz="1600" dirty="0" err="1"/>
              <a:t>checked",true</a:t>
            </a:r>
            <a:r>
              <a:rPr lang="en-US" altLang="zh-CN" sz="1600" dirty="0"/>
              <a:t>);</a:t>
            </a:r>
          </a:p>
          <a:p>
            <a:r>
              <a:rPr lang="en-US" altLang="zh-CN" sz="1600" dirty="0"/>
              <a:t>   }</a:t>
            </a:r>
          </a:p>
          <a:p>
            <a:r>
              <a:rPr lang="en-US" altLang="zh-CN" sz="1600" dirty="0"/>
              <a:t>    var span = $("&lt;span&gt;").</a:t>
            </a:r>
            <a:r>
              <a:rPr lang="en-US" altLang="zh-CN" sz="1600" dirty="0" err="1"/>
              <a:t>css</a:t>
            </a:r>
            <a:r>
              <a:rPr lang="en-US" altLang="zh-CN" sz="1600" dirty="0"/>
              <a:t>({</a:t>
            </a:r>
          </a:p>
          <a:p>
            <a:r>
              <a:rPr lang="en-US" altLang="zh-CN" sz="1600" dirty="0"/>
              <a:t>        'background-color': </a:t>
            </a:r>
            <a:r>
              <a:rPr lang="en-US" altLang="zh-CN" sz="1600" dirty="0" err="1"/>
              <a:t>obj.color</a:t>
            </a:r>
            <a:r>
              <a:rPr lang="en-US" altLang="zh-CN" sz="1600" dirty="0"/>
              <a:t>,</a:t>
            </a:r>
          </a:p>
          <a:p>
            <a:r>
              <a:rPr lang="en-US" altLang="zh-CN" sz="1600" dirty="0"/>
              <a:t>        'display': "inline-block",</a:t>
            </a:r>
          </a:p>
          <a:p>
            <a:r>
              <a:rPr lang="en-US" altLang="zh-CN" sz="1600" dirty="0"/>
              <a:t>        'height': "0.9em",</a:t>
            </a:r>
          </a:p>
          <a:p>
            <a:r>
              <a:rPr lang="en-US" altLang="zh-CN" sz="1600" dirty="0"/>
              <a:t>        'width': "0.9em",</a:t>
            </a:r>
          </a:p>
          <a:p>
            <a:r>
              <a:rPr lang="en-US" altLang="zh-CN" sz="1600" dirty="0"/>
              <a:t>        'margin-right': "0.25em",</a:t>
            </a:r>
          </a:p>
          <a:p>
            <a:r>
              <a:rPr lang="en-US" altLang="zh-CN" sz="1600" dirty="0"/>
              <a:t>    });</a:t>
            </a:r>
          </a:p>
          <a:p>
            <a:r>
              <a:rPr lang="en-US" altLang="zh-CN" sz="1600" dirty="0"/>
              <a:t>    var label = $("&lt;label&gt;").</a:t>
            </a:r>
            <a:r>
              <a:rPr lang="en-US" altLang="zh-CN" sz="1600" dirty="0" err="1"/>
              <a:t>addClass</a:t>
            </a:r>
            <a:r>
              <a:rPr lang="en-US" altLang="zh-CN" sz="1600" dirty="0"/>
              <a:t>("checkbox").append(input).append(span).append(</a:t>
            </a:r>
            <a:r>
              <a:rPr lang="en-US" altLang="zh-CN" sz="1600" dirty="0" err="1"/>
              <a:t>obj.name</a:t>
            </a:r>
            <a:r>
              <a:rPr lang="en-US" altLang="zh-CN" sz="1600" dirty="0"/>
              <a:t>);</a:t>
            </a:r>
          </a:p>
          <a:p>
            <a:r>
              <a:rPr lang="en-US" altLang="zh-CN" sz="1600" dirty="0"/>
              <a:t>    $("#controls").append(label);</a:t>
            </a:r>
          </a:p>
          <a:p>
            <a:r>
              <a:rPr lang="en-US" altLang="zh-CN" sz="1600" dirty="0"/>
              <a:t>});</a:t>
            </a:r>
          </a:p>
        </p:txBody>
      </p:sp>
    </p:spTree>
    <p:extLst>
      <p:ext uri="{BB962C8B-B14F-4D97-AF65-F5344CB8AC3E}">
        <p14:creationId xmlns:p14="http://schemas.microsoft.com/office/powerpoint/2010/main" val="708092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t>1. </a:t>
            </a:r>
            <a:r>
              <a:rPr lang="zh-CN" altLang="en-US" b="1" dirty="0"/>
              <a:t>选择图表内容</a:t>
            </a:r>
            <a:endParaRPr lang="zh-CN" altLang="en-US" sz="2800" b="1" dirty="0"/>
          </a:p>
        </p:txBody>
      </p:sp>
      <p:sp>
        <p:nvSpPr>
          <p:cNvPr id="4" name="矩形 3"/>
          <p:cNvSpPr/>
          <p:nvPr/>
        </p:nvSpPr>
        <p:spPr>
          <a:xfrm>
            <a:off x="262558" y="1032214"/>
            <a:ext cx="8712968" cy="461665"/>
          </a:xfrm>
          <a:prstGeom prst="rect">
            <a:avLst/>
          </a:prstGeom>
        </p:spPr>
        <p:txBody>
          <a:bodyPr wrap="square">
            <a:spAutoFit/>
          </a:bodyPr>
          <a:lstStyle/>
          <a:p>
            <a:pPr indent="300038" eaLnBrk="0" hangingPunct="0">
              <a:tabLst>
                <a:tab pos="457200" algn="l"/>
              </a:tabLst>
              <a:defRPr/>
            </a:pPr>
            <a:r>
              <a:rPr lang="zh-CN" altLang="en-US" b="1" dirty="0">
                <a:solidFill>
                  <a:schemeClr val="tx1">
                    <a:lumMod val="85000"/>
                    <a:lumOff val="15000"/>
                  </a:schemeClr>
                </a:solidFill>
                <a:latin typeface="微软雅黑" pitchFamily="34" charset="-122"/>
                <a:ea typeface="微软雅黑" pitchFamily="34" charset="-122"/>
              </a:rPr>
              <a:t>第九步：响应交互控件的操作</a:t>
            </a:r>
          </a:p>
        </p:txBody>
      </p:sp>
      <p:sp>
        <p:nvSpPr>
          <p:cNvPr id="5" name="矩形 4"/>
          <p:cNvSpPr/>
          <p:nvPr/>
        </p:nvSpPr>
        <p:spPr>
          <a:xfrm>
            <a:off x="694606" y="1629594"/>
            <a:ext cx="11305256" cy="1015663"/>
          </a:xfrm>
          <a:prstGeom prst="rect">
            <a:avLst/>
          </a:prstGeom>
        </p:spPr>
        <p:txBody>
          <a:bodyPr wrap="square">
            <a:spAutoFit/>
          </a:bodyPr>
          <a:lstStyle/>
          <a:p>
            <a:pPr indent="300038" eaLnBrk="0" hangingPunct="0">
              <a:tabLst>
                <a:tab pos="457200" algn="l"/>
              </a:tabLst>
              <a:defRPr/>
            </a:pPr>
            <a:r>
              <a:rPr lang="zh-CN" altLang="en-US" sz="2000" dirty="0">
                <a:solidFill>
                  <a:schemeClr val="tx1">
                    <a:lumMod val="85000"/>
                    <a:lumOff val="15000"/>
                  </a:schemeClr>
                </a:solidFill>
                <a:latin typeface="微软雅黑" pitchFamily="34" charset="-122"/>
                <a:ea typeface="微软雅黑" pitchFamily="34" charset="-122"/>
              </a:rPr>
              <a:t>尽管目前为止我们还没有添加任何的交互，但是我们只要加上交互整个图表就可以大功告成了。我们的代码只需要监视控件的单击，然后相应的重绘图表就可以了。因为之前我们已经给每个复选框一个以</a:t>
            </a:r>
            <a:r>
              <a:rPr lang="en-US" altLang="zh-CN" sz="2000" dirty="0" err="1">
                <a:solidFill>
                  <a:schemeClr val="tx1">
                    <a:lumMod val="85000"/>
                    <a:lumOff val="15000"/>
                  </a:schemeClr>
                </a:solidFill>
                <a:latin typeface="微软雅黑" pitchFamily="34" charset="-122"/>
                <a:ea typeface="微软雅黑" pitchFamily="34" charset="-122"/>
              </a:rPr>
              <a:t>chk</a:t>
            </a:r>
            <a:r>
              <a:rPr lang="en-US" altLang="zh-CN" sz="2000" dirty="0">
                <a:solidFill>
                  <a:schemeClr val="tx1">
                    <a:lumMod val="85000"/>
                    <a:lumOff val="15000"/>
                  </a:schemeClr>
                </a:solidFill>
                <a:latin typeface="微软雅黑" pitchFamily="34" charset="-122"/>
                <a:ea typeface="微软雅黑" pitchFamily="34" charset="-122"/>
              </a:rPr>
              <a:t>-</a:t>
            </a:r>
            <a:r>
              <a:rPr lang="zh-CN" altLang="en-US" sz="2000" dirty="0">
                <a:solidFill>
                  <a:schemeClr val="tx1">
                    <a:lumMod val="85000"/>
                    <a:lumOff val="15000"/>
                  </a:schemeClr>
                </a:solidFill>
                <a:latin typeface="微软雅黑" pitchFamily="34" charset="-122"/>
                <a:ea typeface="微软雅黑" pitchFamily="34" charset="-122"/>
              </a:rPr>
              <a:t>开头的</a:t>
            </a:r>
            <a:r>
              <a:rPr lang="en-US" altLang="zh-CN" sz="2000" dirty="0">
                <a:solidFill>
                  <a:schemeClr val="tx1">
                    <a:lumMod val="85000"/>
                    <a:lumOff val="15000"/>
                  </a:schemeClr>
                </a:solidFill>
                <a:latin typeface="微软雅黑" pitchFamily="34" charset="-122"/>
                <a:ea typeface="微软雅黑" pitchFamily="34" charset="-122"/>
              </a:rPr>
              <a:t>id</a:t>
            </a:r>
            <a:r>
              <a:rPr lang="zh-CN" altLang="en-US" sz="2000" dirty="0">
                <a:solidFill>
                  <a:schemeClr val="tx1">
                    <a:lumMod val="85000"/>
                    <a:lumOff val="15000"/>
                  </a:schemeClr>
                </a:solidFill>
                <a:latin typeface="微软雅黑" pitchFamily="34" charset="-122"/>
                <a:ea typeface="微软雅黑" pitchFamily="34" charset="-122"/>
              </a:rPr>
              <a:t>属性，所以可以 很容易监视单击事件。</a:t>
            </a:r>
          </a:p>
        </p:txBody>
      </p:sp>
      <p:graphicFrame>
        <p:nvGraphicFramePr>
          <p:cNvPr id="10" name="图表 9"/>
          <p:cNvGraphicFramePr/>
          <p:nvPr/>
        </p:nvGraphicFramePr>
        <p:xfrm>
          <a:off x="10919742" y="261442"/>
          <a:ext cx="1080120" cy="494197"/>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6">
            <a:extLst>
              <a:ext uri="{FF2B5EF4-FFF2-40B4-BE49-F238E27FC236}">
                <a16:creationId xmlns:a16="http://schemas.microsoft.com/office/drawing/2014/main" id="{7C5F8068-3D58-2343-8443-F04184172DCB}"/>
              </a:ext>
            </a:extLst>
          </p:cNvPr>
          <p:cNvSpPr/>
          <p:nvPr/>
        </p:nvSpPr>
        <p:spPr>
          <a:xfrm>
            <a:off x="1480118" y="2925738"/>
            <a:ext cx="9734232" cy="3139321"/>
          </a:xfrm>
          <a:prstGeom prst="rect">
            <a:avLst/>
          </a:prstGeom>
        </p:spPr>
        <p:txBody>
          <a:bodyPr wrap="square">
            <a:spAutoFit/>
          </a:bodyPr>
          <a:lstStyle/>
          <a:p>
            <a:r>
              <a:rPr lang="en-US" altLang="zh-CN" sz="1800" dirty="0"/>
              <a:t>$("</a:t>
            </a:r>
            <a:r>
              <a:rPr lang="en-US" altLang="zh-CN" sz="1800" i="1" dirty="0"/>
              <a:t>input</a:t>
            </a:r>
            <a:r>
              <a:rPr lang="en-US" altLang="zh-CN" sz="1800" dirty="0"/>
              <a:t>[</a:t>
            </a:r>
            <a:r>
              <a:rPr lang="en-US" altLang="zh-CN" sz="1800" i="1" dirty="0"/>
              <a:t>id^='</a:t>
            </a:r>
            <a:r>
              <a:rPr lang="en-US" altLang="zh-CN" sz="1800" i="1" dirty="0" err="1"/>
              <a:t>chk</a:t>
            </a:r>
            <a:r>
              <a:rPr lang="en-US" altLang="zh-CN" sz="1800" i="1" dirty="0"/>
              <a:t>-'</a:t>
            </a:r>
            <a:r>
              <a:rPr lang="en-US" altLang="zh-CN" sz="1800" dirty="0"/>
              <a:t>]")</a:t>
            </a:r>
            <a:r>
              <a:rPr lang="en-US" altLang="zh-CN" sz="1800" i="1" dirty="0"/>
              <a:t>.</a:t>
            </a:r>
            <a:r>
              <a:rPr lang="en-US" altLang="zh-CN" sz="1800" dirty="0"/>
              <a:t>click(</a:t>
            </a:r>
            <a:r>
              <a:rPr lang="en-US" altLang="zh-CN" sz="1800" i="1" dirty="0"/>
              <a:t>function</a:t>
            </a:r>
            <a:r>
              <a:rPr lang="en-US" altLang="zh-CN" sz="1800" dirty="0"/>
              <a:t>(</a:t>
            </a:r>
            <a:r>
              <a:rPr lang="en-US" altLang="zh-CN" sz="1800" dirty="0" err="1"/>
              <a:t>ev</a:t>
            </a:r>
            <a:r>
              <a:rPr lang="en-US" altLang="zh-CN" sz="1800" dirty="0"/>
              <a:t>) {</a:t>
            </a:r>
          </a:p>
          <a:p>
            <a:r>
              <a:rPr lang="en-US" altLang="zh-CN" sz="1800" dirty="0"/>
              <a:t>    </a:t>
            </a:r>
            <a:r>
              <a:rPr lang="en-US" altLang="zh-CN" sz="1800" i="1" dirty="0"/>
              <a:t>var</a:t>
            </a:r>
            <a:r>
              <a:rPr lang="en-US" altLang="zh-CN" sz="1800" dirty="0"/>
              <a:t> </a:t>
            </a:r>
            <a:r>
              <a:rPr lang="en-US" altLang="zh-CN" sz="1800" dirty="0" err="1"/>
              <a:t>idx</a:t>
            </a:r>
            <a:r>
              <a:rPr lang="en-US" altLang="zh-CN" sz="1800" dirty="0"/>
              <a:t> = </a:t>
            </a:r>
            <a:r>
              <a:rPr lang="en-US" altLang="zh-CN" sz="1800" dirty="0" err="1"/>
              <a:t>ev</a:t>
            </a:r>
            <a:r>
              <a:rPr lang="en-US" altLang="zh-CN" sz="1800" i="1" dirty="0" err="1"/>
              <a:t>.</a:t>
            </a:r>
            <a:r>
              <a:rPr lang="en-US" altLang="zh-CN" sz="1800" dirty="0" err="1"/>
              <a:t>target</a:t>
            </a:r>
            <a:r>
              <a:rPr lang="en-US" altLang="zh-CN" sz="1800" i="1" dirty="0" err="1"/>
              <a:t>.</a:t>
            </a:r>
            <a:r>
              <a:rPr lang="en-US" altLang="zh-CN" sz="1800" dirty="0" err="1"/>
              <a:t>id</a:t>
            </a:r>
            <a:r>
              <a:rPr lang="en-US" altLang="zh-CN" sz="1800" i="1" dirty="0" err="1"/>
              <a:t>.</a:t>
            </a:r>
            <a:r>
              <a:rPr lang="en-US" altLang="zh-CN" sz="1800" dirty="0" err="1"/>
              <a:t>substr</a:t>
            </a:r>
            <a:r>
              <a:rPr lang="en-US" altLang="zh-CN" sz="1800" dirty="0"/>
              <a:t>(4);</a:t>
            </a:r>
          </a:p>
          <a:p>
            <a:r>
              <a:rPr lang="en-US" altLang="zh-CN" sz="1800" dirty="0"/>
              <a:t>    source[</a:t>
            </a:r>
            <a:r>
              <a:rPr lang="en-US" altLang="zh-CN" sz="1800" dirty="0" err="1"/>
              <a:t>idx</a:t>
            </a:r>
            <a:r>
              <a:rPr lang="en-US" altLang="zh-CN" sz="1800" dirty="0"/>
              <a:t>]</a:t>
            </a:r>
            <a:r>
              <a:rPr lang="en-US" altLang="zh-CN" sz="1800" i="1" dirty="0"/>
              <a:t>.</a:t>
            </a:r>
            <a:r>
              <a:rPr lang="en-US" altLang="zh-CN" sz="1800" dirty="0"/>
              <a:t>show = !source[</a:t>
            </a:r>
            <a:r>
              <a:rPr lang="en-US" altLang="zh-CN" sz="1800" dirty="0" err="1"/>
              <a:t>idx</a:t>
            </a:r>
            <a:r>
              <a:rPr lang="en-US" altLang="zh-CN" sz="1800" dirty="0"/>
              <a:t>]</a:t>
            </a:r>
            <a:r>
              <a:rPr lang="en-US" altLang="zh-CN" sz="1800" i="1" dirty="0"/>
              <a:t>.</a:t>
            </a:r>
            <a:r>
              <a:rPr lang="en-US" altLang="zh-CN" sz="1800" dirty="0"/>
              <a:t>show</a:t>
            </a:r>
          </a:p>
          <a:p>
            <a:r>
              <a:rPr lang="en-US" altLang="zh-CN" sz="1800" dirty="0"/>
              <a:t>    </a:t>
            </a:r>
            <a:r>
              <a:rPr lang="en-US" altLang="zh-CN" sz="1800" dirty="0" err="1"/>
              <a:t>plotObj</a:t>
            </a:r>
            <a:r>
              <a:rPr lang="en-US" altLang="zh-CN" sz="1800" i="1" dirty="0" err="1"/>
              <a:t>.</a:t>
            </a:r>
            <a:r>
              <a:rPr lang="en-US" altLang="zh-CN" sz="1800" dirty="0" err="1"/>
              <a:t>setData</a:t>
            </a:r>
            <a:r>
              <a:rPr lang="en-US" altLang="zh-CN" sz="1800" dirty="0"/>
              <a:t>(</a:t>
            </a:r>
          </a:p>
          <a:p>
            <a:r>
              <a:rPr lang="en-US" altLang="zh-CN" sz="1800" dirty="0"/>
              <a:t>        $</a:t>
            </a:r>
            <a:r>
              <a:rPr lang="en-US" altLang="zh-CN" sz="1800" i="1" dirty="0"/>
              <a:t>.</a:t>
            </a:r>
            <a:r>
              <a:rPr lang="en-US" altLang="zh-CN" sz="1800" dirty="0"/>
              <a:t>map(</a:t>
            </a:r>
          </a:p>
          <a:p>
            <a:r>
              <a:rPr lang="en-US" altLang="zh-CN" sz="1800" dirty="0"/>
              <a:t>            $</a:t>
            </a:r>
            <a:r>
              <a:rPr lang="en-US" altLang="zh-CN" sz="1800" i="1" dirty="0"/>
              <a:t>.</a:t>
            </a:r>
            <a:r>
              <a:rPr lang="en-US" altLang="zh-CN" sz="1800" dirty="0"/>
              <a:t>grep(source, </a:t>
            </a:r>
            <a:r>
              <a:rPr lang="en-US" altLang="zh-CN" sz="1800" i="1" dirty="0"/>
              <a:t>function</a:t>
            </a:r>
            <a:r>
              <a:rPr lang="en-US" altLang="zh-CN" sz="1800" dirty="0"/>
              <a:t> (obj) { </a:t>
            </a:r>
            <a:r>
              <a:rPr lang="en-US" altLang="zh-CN" sz="1800" i="1" dirty="0"/>
              <a:t>return</a:t>
            </a:r>
            <a:r>
              <a:rPr lang="en-US" altLang="zh-CN" sz="1800" dirty="0"/>
              <a:t> </a:t>
            </a:r>
            <a:r>
              <a:rPr lang="en-US" altLang="zh-CN" sz="1800" dirty="0" err="1"/>
              <a:t>obj</a:t>
            </a:r>
            <a:r>
              <a:rPr lang="en-US" altLang="zh-CN" sz="1800" i="1" dirty="0" err="1"/>
              <a:t>.</a:t>
            </a:r>
            <a:r>
              <a:rPr lang="en-US" altLang="zh-CN" sz="1800" dirty="0" err="1"/>
              <a:t>show</a:t>
            </a:r>
            <a:r>
              <a:rPr lang="en-US" altLang="zh-CN" sz="1800" dirty="0"/>
              <a:t>; }),</a:t>
            </a:r>
          </a:p>
          <a:p>
            <a:r>
              <a:rPr lang="en-US" altLang="zh-CN" sz="1800" dirty="0"/>
              <a:t>            </a:t>
            </a:r>
            <a:r>
              <a:rPr lang="en-US" altLang="zh-CN" sz="1800" i="1" dirty="0"/>
              <a:t>function</a:t>
            </a:r>
            <a:r>
              <a:rPr lang="en-US" altLang="zh-CN" sz="1800" dirty="0"/>
              <a:t> (obj) { </a:t>
            </a:r>
            <a:r>
              <a:rPr lang="en-US" altLang="zh-CN" sz="1800" i="1" dirty="0"/>
              <a:t>return</a:t>
            </a:r>
            <a:r>
              <a:rPr lang="en-US" altLang="zh-CN" sz="1800" dirty="0"/>
              <a:t> { </a:t>
            </a:r>
            <a:r>
              <a:rPr lang="en-US" altLang="zh-CN" sz="1800" i="1" dirty="0"/>
              <a:t>data</a:t>
            </a:r>
            <a:r>
              <a:rPr lang="en-US" altLang="zh-CN" sz="1800" dirty="0"/>
              <a:t>: </a:t>
            </a:r>
            <a:r>
              <a:rPr lang="en-US" altLang="zh-CN" sz="1800" dirty="0" err="1"/>
              <a:t>obj</a:t>
            </a:r>
            <a:r>
              <a:rPr lang="en-US" altLang="zh-CN" sz="1800" i="1" dirty="0" err="1"/>
              <a:t>.</a:t>
            </a:r>
            <a:r>
              <a:rPr lang="en-US" altLang="zh-CN" sz="1800" dirty="0" err="1"/>
              <a:t>data</a:t>
            </a:r>
            <a:r>
              <a:rPr lang="en-US" altLang="zh-CN" sz="1800" dirty="0"/>
              <a:t>, </a:t>
            </a:r>
            <a:r>
              <a:rPr lang="en-US" altLang="zh-CN" sz="1800" i="1" dirty="0"/>
              <a:t>color</a:t>
            </a:r>
            <a:r>
              <a:rPr lang="en-US" altLang="zh-CN" sz="1800" dirty="0"/>
              <a:t>: </a:t>
            </a:r>
            <a:r>
              <a:rPr lang="en-US" altLang="zh-CN" sz="1800" dirty="0" err="1"/>
              <a:t>obj</a:t>
            </a:r>
            <a:r>
              <a:rPr lang="en-US" altLang="zh-CN" sz="1800" i="1" dirty="0" err="1"/>
              <a:t>.</a:t>
            </a:r>
            <a:r>
              <a:rPr lang="en-US" altLang="zh-CN" sz="1800" dirty="0" err="1"/>
              <a:t>color</a:t>
            </a:r>
            <a:r>
              <a:rPr lang="en-US" altLang="zh-CN" sz="1800" dirty="0"/>
              <a:t> }; }</a:t>
            </a:r>
          </a:p>
          <a:p>
            <a:r>
              <a:rPr lang="en-US" altLang="zh-CN" sz="1800" dirty="0"/>
              <a:t>         )</a:t>
            </a:r>
          </a:p>
          <a:p>
            <a:r>
              <a:rPr lang="en-US" altLang="zh-CN" sz="1800" dirty="0"/>
              <a:t>    );</a:t>
            </a:r>
          </a:p>
          <a:p>
            <a:r>
              <a:rPr lang="en-US" altLang="zh-CN" sz="1800" dirty="0"/>
              <a:t>    </a:t>
            </a:r>
            <a:r>
              <a:rPr lang="en-US" altLang="zh-CN" sz="1800" dirty="0" err="1"/>
              <a:t>plotObj</a:t>
            </a:r>
            <a:r>
              <a:rPr lang="en-US" altLang="zh-CN" sz="1800" i="1" dirty="0" err="1"/>
              <a:t>.</a:t>
            </a:r>
            <a:r>
              <a:rPr lang="en-US" altLang="zh-CN" sz="1800" dirty="0" err="1"/>
              <a:t>draw</a:t>
            </a:r>
            <a:r>
              <a:rPr lang="en-US" altLang="zh-CN" sz="1800" dirty="0"/>
              <a:t>();</a:t>
            </a:r>
          </a:p>
          <a:p>
            <a:r>
              <a:rPr lang="en-US" altLang="zh-CN" sz="1800" dirty="0"/>
              <a:t>})</a:t>
            </a:r>
          </a:p>
        </p:txBody>
      </p:sp>
    </p:spTree>
    <p:extLst>
      <p:ext uri="{BB962C8B-B14F-4D97-AF65-F5344CB8AC3E}">
        <p14:creationId xmlns:p14="http://schemas.microsoft.com/office/powerpoint/2010/main" val="786795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1797235"/>
            <a:ext cx="12190413" cy="2716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7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82" y="1355747"/>
            <a:ext cx="61706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660426" y="2349674"/>
            <a:ext cx="4611244" cy="1308046"/>
          </a:xfrm>
          <a:prstGeom prst="rect">
            <a:avLst/>
          </a:prstGeom>
          <a:noFill/>
        </p:spPr>
        <p:txBody>
          <a:bodyPr wrap="square" lIns="121917" tIns="60958" rIns="121917" bIns="60958" rtlCol="0">
            <a:spAutoFit/>
          </a:bodyPr>
          <a:lstStyle/>
          <a:p>
            <a:pPr marL="0" lvl="1"/>
            <a:r>
              <a:rPr lang="zh-CN" altLang="en-US" sz="1900" b="1" dirty="0">
                <a:solidFill>
                  <a:schemeClr val="bg1"/>
                </a:solidFill>
                <a:latin typeface="微软雅黑" pitchFamily="34" charset="-122"/>
                <a:ea typeface="微软雅黑" pitchFamily="34" charset="-122"/>
              </a:rPr>
              <a:t> </a:t>
            </a:r>
            <a:r>
              <a:rPr lang="zh-CN" altLang="en-US" sz="3700" b="1" dirty="0">
                <a:solidFill>
                  <a:schemeClr val="bg1"/>
                </a:solidFill>
                <a:latin typeface="微软雅黑" pitchFamily="34" charset="-122"/>
                <a:ea typeface="微软雅黑" pitchFamily="34" charset="-122"/>
              </a:rPr>
              <a:t>第二部分</a:t>
            </a:r>
            <a:endParaRPr lang="en-US" altLang="zh-CN" sz="3700" b="1" dirty="0">
              <a:solidFill>
                <a:schemeClr val="bg1"/>
              </a:solidFill>
              <a:latin typeface="微软雅黑" pitchFamily="34" charset="-122"/>
              <a:ea typeface="微软雅黑" pitchFamily="34" charset="-122"/>
            </a:endParaRPr>
          </a:p>
          <a:p>
            <a:pPr marL="0" lvl="1">
              <a:spcBef>
                <a:spcPts val="600"/>
              </a:spcBef>
            </a:pPr>
            <a:r>
              <a:rPr lang="zh-CN" altLang="en-US" sz="3500" b="1" dirty="0">
                <a:solidFill>
                  <a:schemeClr val="bg1"/>
                </a:solidFill>
                <a:latin typeface="微软雅黑" pitchFamily="34" charset="-122"/>
                <a:ea typeface="微软雅黑" pitchFamily="34" charset="-122"/>
              </a:rPr>
              <a:t>缩放图表</a:t>
            </a:r>
          </a:p>
        </p:txBody>
      </p:sp>
      <p:pic>
        <p:nvPicPr>
          <p:cNvPr id="8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0355" y="1797235"/>
            <a:ext cx="4291474" cy="2716422"/>
          </a:xfrm>
          <a:prstGeom prst="rect">
            <a:avLst/>
          </a:prstGeom>
          <a:blipFill>
            <a:blip r:embed="rId4"/>
            <a:stretch>
              <a:fillRect l="-5000" r="-5000"/>
            </a:stretch>
          </a:blipFill>
        </p:spPr>
      </p:pic>
    </p:spTree>
    <p:extLst>
      <p:ext uri="{BB962C8B-B14F-4D97-AF65-F5344CB8AC3E}">
        <p14:creationId xmlns:p14="http://schemas.microsoft.com/office/powerpoint/2010/main" val="2759237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a:t>
            </a:r>
            <a:r>
              <a:rPr lang="zh-CN" altLang="en-US" b="1" dirty="0"/>
              <a:t>缩放图表</a:t>
            </a:r>
            <a:endParaRPr lang="zh-CN" altLang="en-US" dirty="0"/>
          </a:p>
        </p:txBody>
      </p:sp>
      <p:sp>
        <p:nvSpPr>
          <p:cNvPr id="4" name="矩形 3"/>
          <p:cNvSpPr/>
          <p:nvPr/>
        </p:nvSpPr>
        <p:spPr>
          <a:xfrm>
            <a:off x="982638" y="1053530"/>
            <a:ext cx="10729192" cy="1938992"/>
          </a:xfrm>
          <a:prstGeom prst="rect">
            <a:avLst/>
          </a:prstGeom>
        </p:spPr>
        <p:txBody>
          <a:bodyPr wrap="square">
            <a:spAutoFit/>
          </a:bodyPr>
          <a:lstStyle/>
          <a:p>
            <a:pPr indent="300038" eaLnBrk="0" hangingPunct="0">
              <a:tabLst>
                <a:tab pos="457200" algn="l"/>
              </a:tabLst>
              <a:defRPr/>
            </a:pPr>
            <a:r>
              <a:rPr lang="zh-CN" altLang="en-US" dirty="0"/>
              <a:t>目前为止，我们已经通过让用户选择出现哪个数据集合来跟可视化进行一些交互。虽然在多数情况下，你还想给用户更多的控制，特别是在你想展示大量数 据和详细内容的时候，会让图表变得难以识别。如果用户看不到他们想要的详情，那我们的可视化就是失败的。幸运的是，我们通过给用户一个在数据里检阅详情的机会，从而避免了这个问题。缩放图表就是其中一种方法</a:t>
            </a:r>
          </a:p>
        </p:txBody>
      </p:sp>
      <p:grpSp>
        <p:nvGrpSpPr>
          <p:cNvPr id="42" name="组合 41"/>
          <p:cNvGrpSpPr/>
          <p:nvPr/>
        </p:nvGrpSpPr>
        <p:grpSpPr>
          <a:xfrm>
            <a:off x="10775726" y="75495"/>
            <a:ext cx="1152128" cy="690003"/>
            <a:chOff x="3007019" y="3721557"/>
            <a:chExt cx="3153621" cy="1280656"/>
          </a:xfrm>
        </p:grpSpPr>
        <p:sp>
          <p:nvSpPr>
            <p:cNvPr id="43" name="矩形 42"/>
            <p:cNvSpPr/>
            <p:nvPr/>
          </p:nvSpPr>
          <p:spPr>
            <a:xfrm>
              <a:off x="3007019" y="3721557"/>
              <a:ext cx="3140156" cy="1280655"/>
            </a:xfrm>
            <a:prstGeom prst="rect">
              <a:avLst/>
            </a:prstGeom>
            <a:solidFill>
              <a:srgbClr val="DECDB1">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4" name="图表 43"/>
            <p:cNvGraphicFramePr/>
            <p:nvPr>
              <p:extLst>
                <p:ext uri="{D42A27DB-BD31-4B8C-83A1-F6EECF244321}">
                  <p14:modId xmlns:p14="http://schemas.microsoft.com/office/powerpoint/2010/main" val="2297198696"/>
                </p:ext>
              </p:extLst>
            </p:nvPr>
          </p:nvGraphicFramePr>
          <p:xfrm>
            <a:off x="3088289" y="3780921"/>
            <a:ext cx="3072351" cy="1221292"/>
          </p:xfrm>
          <a:graphic>
            <a:graphicData uri="http://schemas.openxmlformats.org/drawingml/2006/chart">
              <c:chart xmlns:c="http://schemas.openxmlformats.org/drawingml/2006/chart" xmlns:r="http://schemas.openxmlformats.org/officeDocument/2006/relationships" r:id="rId2"/>
            </a:graphicData>
          </a:graphic>
        </p:graphicFrame>
      </p:grpSp>
      <p:pic>
        <p:nvPicPr>
          <p:cNvPr id="5" name="图片 4">
            <a:extLst>
              <a:ext uri="{FF2B5EF4-FFF2-40B4-BE49-F238E27FC236}">
                <a16:creationId xmlns:a16="http://schemas.microsoft.com/office/drawing/2014/main" id="{F1A5D5E8-DCBF-8E4A-B9F7-3C17FFEF6023}"/>
              </a:ext>
            </a:extLst>
          </p:cNvPr>
          <p:cNvPicPr>
            <a:picLocks noChangeAspect="1"/>
          </p:cNvPicPr>
          <p:nvPr/>
        </p:nvPicPr>
        <p:blipFill>
          <a:blip r:embed="rId3"/>
          <a:stretch>
            <a:fillRect/>
          </a:stretch>
        </p:blipFill>
        <p:spPr>
          <a:xfrm>
            <a:off x="2494806" y="2992522"/>
            <a:ext cx="6768752" cy="3700552"/>
          </a:xfrm>
          <a:prstGeom prst="rect">
            <a:avLst/>
          </a:prstGeom>
        </p:spPr>
      </p:pic>
    </p:spTree>
    <p:extLst>
      <p:ext uri="{BB962C8B-B14F-4D97-AF65-F5344CB8AC3E}">
        <p14:creationId xmlns:p14="http://schemas.microsoft.com/office/powerpoint/2010/main" val="927855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a:t>
            </a:r>
            <a:r>
              <a:rPr lang="zh-CN" altLang="en-US" b="1" dirty="0"/>
              <a:t>缩放图表</a:t>
            </a:r>
            <a:endParaRPr lang="zh-CN" altLang="en-US" dirty="0"/>
          </a:p>
        </p:txBody>
      </p:sp>
      <p:sp>
        <p:nvSpPr>
          <p:cNvPr id="3" name="矩形 2"/>
          <p:cNvSpPr/>
          <p:nvPr/>
        </p:nvSpPr>
        <p:spPr>
          <a:xfrm>
            <a:off x="262558" y="1032214"/>
            <a:ext cx="8496944" cy="461665"/>
          </a:xfrm>
          <a:prstGeom prst="rect">
            <a:avLst/>
          </a:prstGeom>
        </p:spPr>
        <p:txBody>
          <a:bodyPr wrap="square">
            <a:spAutoFit/>
          </a:bodyPr>
          <a:lstStyle/>
          <a:p>
            <a:pPr indent="300038" eaLnBrk="0" hangingPunct="0">
              <a:tabLst>
                <a:tab pos="457200" algn="l"/>
              </a:tabLst>
              <a:defRPr/>
            </a:pPr>
            <a:r>
              <a:rPr lang="zh-CN" altLang="en-US" b="1" dirty="0">
                <a:solidFill>
                  <a:schemeClr val="tx1">
                    <a:lumMod val="85000"/>
                    <a:lumOff val="15000"/>
                  </a:schemeClr>
                </a:solidFill>
                <a:latin typeface="微软雅黑" pitchFamily="34" charset="-122"/>
                <a:ea typeface="微软雅黑" pitchFamily="34" charset="-122"/>
              </a:rPr>
              <a:t>第一步</a:t>
            </a:r>
            <a:r>
              <a:rPr lang="zh-CN" altLang="en-US" sz="2400" b="1" dirty="0">
                <a:solidFill>
                  <a:schemeClr val="tx1">
                    <a:lumMod val="85000"/>
                    <a:lumOff val="15000"/>
                  </a:schemeClr>
                </a:solidFill>
                <a:latin typeface="微软雅黑" pitchFamily="34" charset="-122"/>
                <a:ea typeface="微软雅黑" pitchFamily="34" charset="-122"/>
              </a:rPr>
              <a:t>：准备页面</a:t>
            </a:r>
          </a:p>
        </p:txBody>
      </p:sp>
      <p:sp>
        <p:nvSpPr>
          <p:cNvPr id="4" name="矩形 3"/>
          <p:cNvSpPr/>
          <p:nvPr/>
        </p:nvSpPr>
        <p:spPr>
          <a:xfrm>
            <a:off x="1185510" y="1648812"/>
            <a:ext cx="9187986" cy="400110"/>
          </a:xfrm>
          <a:prstGeom prst="rect">
            <a:avLst/>
          </a:prstGeom>
        </p:spPr>
        <p:txBody>
          <a:bodyPr wrap="square">
            <a:spAutoFit/>
          </a:bodyPr>
          <a:lstStyle/>
          <a:p>
            <a:r>
              <a:rPr lang="zh-CN" altLang="en-US" sz="2000" dirty="0"/>
              <a:t>因为我们还是用前面的数据，所以大多数的准备工作和前面的例子是相同的。</a:t>
            </a:r>
          </a:p>
        </p:txBody>
      </p:sp>
      <p:grpSp>
        <p:nvGrpSpPr>
          <p:cNvPr id="44" name="组合 43"/>
          <p:cNvGrpSpPr/>
          <p:nvPr/>
        </p:nvGrpSpPr>
        <p:grpSpPr>
          <a:xfrm>
            <a:off x="10775726" y="75495"/>
            <a:ext cx="1152128" cy="690003"/>
            <a:chOff x="3007019" y="3721557"/>
            <a:chExt cx="3153621" cy="1280656"/>
          </a:xfrm>
        </p:grpSpPr>
        <p:sp>
          <p:nvSpPr>
            <p:cNvPr id="45" name="矩形 44"/>
            <p:cNvSpPr/>
            <p:nvPr/>
          </p:nvSpPr>
          <p:spPr>
            <a:xfrm>
              <a:off x="3007019" y="3721557"/>
              <a:ext cx="3140156" cy="1280655"/>
            </a:xfrm>
            <a:prstGeom prst="rect">
              <a:avLst/>
            </a:prstGeom>
            <a:solidFill>
              <a:srgbClr val="DECDB1">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6" name="图表 45"/>
            <p:cNvGraphicFramePr/>
            <p:nvPr>
              <p:extLst>
                <p:ext uri="{D42A27DB-BD31-4B8C-83A1-F6EECF244321}">
                  <p14:modId xmlns:p14="http://schemas.microsoft.com/office/powerpoint/2010/main" val="3740595338"/>
                </p:ext>
              </p:extLst>
            </p:nvPr>
          </p:nvGraphicFramePr>
          <p:xfrm>
            <a:off x="3088289" y="3780921"/>
            <a:ext cx="3072351" cy="1221292"/>
          </p:xfrm>
          <a:graphic>
            <a:graphicData uri="http://schemas.openxmlformats.org/drawingml/2006/chart">
              <c:chart xmlns:c="http://schemas.openxmlformats.org/drawingml/2006/chart" xmlns:r="http://schemas.openxmlformats.org/officeDocument/2006/relationships" r:id="rId2"/>
            </a:graphicData>
          </a:graphic>
        </p:graphicFrame>
      </p:grpSp>
      <p:sp>
        <p:nvSpPr>
          <p:cNvPr id="10" name="矩形 9">
            <a:extLst>
              <a:ext uri="{FF2B5EF4-FFF2-40B4-BE49-F238E27FC236}">
                <a16:creationId xmlns:a16="http://schemas.microsoft.com/office/drawing/2014/main" id="{E0B86412-33D4-8144-900B-3EC140CB8CC0}"/>
              </a:ext>
            </a:extLst>
          </p:cNvPr>
          <p:cNvSpPr/>
          <p:nvPr/>
        </p:nvSpPr>
        <p:spPr>
          <a:xfrm>
            <a:off x="694606" y="2595128"/>
            <a:ext cx="11060066" cy="2308324"/>
          </a:xfrm>
          <a:prstGeom prst="rect">
            <a:avLst/>
          </a:prstGeom>
        </p:spPr>
        <p:txBody>
          <a:bodyPr wrap="square">
            <a:spAutoFit/>
          </a:bodyPr>
          <a:lstStyle/>
          <a:p>
            <a:r>
              <a:rPr lang="en-US" altLang="zh-CN" dirty="0"/>
              <a:t>&lt;!-- </a:t>
            </a:r>
            <a:r>
              <a:rPr lang="en-US" altLang="zh-CN" i="1" dirty="0"/>
              <a:t>Content goes here </a:t>
            </a:r>
            <a:r>
              <a:rPr lang="en-US" altLang="zh-CN" dirty="0"/>
              <a:t>--&gt;</a:t>
            </a:r>
          </a:p>
          <a:p>
            <a:r>
              <a:rPr lang="en-US" altLang="zh-CN" dirty="0"/>
              <a:t>&lt;!--</a:t>
            </a:r>
            <a:r>
              <a:rPr lang="en-US" altLang="zh-CN" i="1" dirty="0"/>
              <a:t>[if </a:t>
            </a:r>
            <a:r>
              <a:rPr lang="en-US" altLang="zh-CN" i="1" dirty="0" err="1"/>
              <a:t>lt</a:t>
            </a:r>
            <a:r>
              <a:rPr lang="en-US" altLang="zh-CN" i="1" dirty="0"/>
              <a:t> IE 9]&gt;&lt;script </a:t>
            </a:r>
            <a:r>
              <a:rPr lang="en-US" altLang="zh-CN" i="1" dirty="0" err="1"/>
              <a:t>src</a:t>
            </a:r>
            <a:r>
              <a:rPr lang="en-US" altLang="zh-CN" i="1" dirty="0"/>
              <a:t>="</a:t>
            </a:r>
            <a:r>
              <a:rPr lang="en-US" altLang="zh-CN" i="1" dirty="0" err="1"/>
              <a:t>js</a:t>
            </a:r>
            <a:r>
              <a:rPr lang="en-US" altLang="zh-CN" i="1" dirty="0"/>
              <a:t>/</a:t>
            </a:r>
            <a:r>
              <a:rPr lang="en-US" altLang="zh-CN" i="1" dirty="0" err="1"/>
              <a:t>excanvas.min.js</a:t>
            </a:r>
            <a:r>
              <a:rPr lang="en-US" altLang="zh-CN" i="1" dirty="0"/>
              <a:t>"&gt;&lt;/script&gt;&lt;![endif]</a:t>
            </a:r>
            <a:r>
              <a:rPr lang="en-US" altLang="zh-CN" dirty="0"/>
              <a:t>--&gt;</a:t>
            </a:r>
          </a:p>
          <a:p>
            <a:r>
              <a:rPr lang="en-US" altLang="zh-CN" dirty="0"/>
              <a:t>&lt;script </a:t>
            </a:r>
            <a:r>
              <a:rPr lang="en-US" altLang="zh-CN" i="1" dirty="0" err="1"/>
              <a:t>src</a:t>
            </a:r>
            <a:r>
              <a:rPr lang="en-US" altLang="zh-CN" dirty="0"/>
              <a:t>="</a:t>
            </a:r>
            <a:r>
              <a:rPr lang="en-US" altLang="zh-CN" i="1" dirty="0"/>
              <a:t>http://</a:t>
            </a:r>
            <a:r>
              <a:rPr lang="en-US" altLang="zh-CN" i="1" dirty="0" err="1"/>
              <a:t>cdnjs.cloudflare.com</a:t>
            </a:r>
            <a:r>
              <a:rPr lang="en-US" altLang="zh-CN" i="1" dirty="0"/>
              <a:t>/ajax/libs/</a:t>
            </a:r>
            <a:r>
              <a:rPr lang="en-US" altLang="zh-CN" i="1" dirty="0" err="1"/>
              <a:t>jquery</a:t>
            </a:r>
            <a:r>
              <a:rPr lang="en-US" altLang="zh-CN" i="1" dirty="0"/>
              <a:t>/1.8.3/</a:t>
            </a:r>
            <a:r>
              <a:rPr lang="en-US" altLang="zh-CN" i="1" dirty="0" err="1"/>
              <a:t>jquery.min.js</a:t>
            </a:r>
            <a:r>
              <a:rPr lang="en-US" altLang="zh-CN" dirty="0"/>
              <a:t>"&gt;&lt;/script&gt;</a:t>
            </a:r>
          </a:p>
          <a:p>
            <a:r>
              <a:rPr lang="en-US" altLang="zh-CN" dirty="0"/>
              <a:t>&lt;script </a:t>
            </a:r>
            <a:r>
              <a:rPr lang="en-US" altLang="zh-CN" i="1" dirty="0" err="1"/>
              <a:t>src</a:t>
            </a:r>
            <a:r>
              <a:rPr lang="en-US" altLang="zh-CN" dirty="0"/>
              <a:t>="</a:t>
            </a:r>
            <a:r>
              <a:rPr lang="en-US" altLang="zh-CN" i="1" dirty="0"/>
              <a:t>http://</a:t>
            </a:r>
            <a:r>
              <a:rPr lang="en-US" altLang="zh-CN" i="1" dirty="0" err="1"/>
              <a:t>cdnjs.cloudflare.com</a:t>
            </a:r>
            <a:r>
              <a:rPr lang="en-US" altLang="zh-CN" i="1" dirty="0"/>
              <a:t>/ajax/libs/</a:t>
            </a:r>
            <a:r>
              <a:rPr lang="en-US" altLang="zh-CN" i="1" dirty="0" err="1"/>
              <a:t>flot</a:t>
            </a:r>
            <a:r>
              <a:rPr lang="en-US" altLang="zh-CN" i="1" dirty="0"/>
              <a:t>/0.7/</a:t>
            </a:r>
            <a:r>
              <a:rPr lang="en-US" altLang="zh-CN" i="1" dirty="0" err="1"/>
              <a:t>jquery.flot.min.js</a:t>
            </a:r>
            <a:r>
              <a:rPr lang="en-US" altLang="zh-CN" dirty="0"/>
              <a:t>"&gt;&lt;/script&gt;</a:t>
            </a:r>
          </a:p>
          <a:p>
            <a:r>
              <a:rPr lang="en-US" altLang="zh-CN" dirty="0"/>
              <a:t>&lt;script </a:t>
            </a:r>
            <a:r>
              <a:rPr lang="en-US" altLang="zh-CN" i="1" dirty="0" err="1"/>
              <a:t>src</a:t>
            </a:r>
            <a:r>
              <a:rPr lang="en-US" altLang="zh-CN" dirty="0"/>
              <a:t>="</a:t>
            </a:r>
            <a:r>
              <a:rPr lang="en-US" altLang="zh-CN" i="1" dirty="0" err="1"/>
              <a:t>js</a:t>
            </a:r>
            <a:r>
              <a:rPr lang="en-US" altLang="zh-CN" i="1" dirty="0"/>
              <a:t>/</a:t>
            </a:r>
            <a:r>
              <a:rPr lang="en-US" altLang="zh-CN" i="1" dirty="0" err="1"/>
              <a:t>jquery.flot.selection.js</a:t>
            </a:r>
            <a:r>
              <a:rPr lang="en-US" altLang="zh-CN" dirty="0"/>
              <a:t>"&gt;&lt;/script&gt;</a:t>
            </a:r>
          </a:p>
        </p:txBody>
      </p:sp>
      <p:sp>
        <p:nvSpPr>
          <p:cNvPr id="11" name="矩形 10">
            <a:extLst>
              <a:ext uri="{FF2B5EF4-FFF2-40B4-BE49-F238E27FC236}">
                <a16:creationId xmlns:a16="http://schemas.microsoft.com/office/drawing/2014/main" id="{FF6D8CF2-0CB4-C44C-A6E4-1A11707D73B2}"/>
              </a:ext>
            </a:extLst>
          </p:cNvPr>
          <p:cNvSpPr/>
          <p:nvPr/>
        </p:nvSpPr>
        <p:spPr>
          <a:xfrm>
            <a:off x="1185510" y="5249603"/>
            <a:ext cx="9187986" cy="707886"/>
          </a:xfrm>
          <a:prstGeom prst="rect">
            <a:avLst/>
          </a:prstGeom>
        </p:spPr>
        <p:txBody>
          <a:bodyPr wrap="square">
            <a:spAutoFit/>
          </a:bodyPr>
          <a:lstStyle/>
          <a:p>
            <a:r>
              <a:rPr lang="zh-CN" altLang="en-US" sz="2000" dirty="0"/>
              <a:t>如你所见，我们在页面中添加了 </a:t>
            </a:r>
            <a:r>
              <a:rPr lang="en-US" altLang="zh-CN" sz="2000" dirty="0"/>
              <a:t>selection</a:t>
            </a:r>
            <a:r>
              <a:rPr lang="zh-CN" altLang="en-US" sz="2000" dirty="0"/>
              <a:t>插件。因为没有可用的</a:t>
            </a:r>
            <a:r>
              <a:rPr lang="en-US" altLang="zh-CN" sz="2000" dirty="0"/>
              <a:t>CDN</a:t>
            </a:r>
            <a:r>
              <a:rPr lang="zh-CN" altLang="en-US" sz="2000" dirty="0"/>
              <a:t>，所以我们使用本地方式引入。</a:t>
            </a:r>
          </a:p>
        </p:txBody>
      </p:sp>
    </p:spTree>
    <p:extLst>
      <p:ext uri="{BB962C8B-B14F-4D97-AF65-F5344CB8AC3E}">
        <p14:creationId xmlns:p14="http://schemas.microsoft.com/office/powerpoint/2010/main" val="2583630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a:t>
            </a:r>
            <a:r>
              <a:rPr lang="zh-CN" altLang="en-US" b="1" dirty="0"/>
              <a:t>缩放图表</a:t>
            </a:r>
            <a:endParaRPr lang="zh-CN" altLang="en-US" dirty="0"/>
          </a:p>
        </p:txBody>
      </p:sp>
      <p:sp>
        <p:nvSpPr>
          <p:cNvPr id="3" name="矩形 2"/>
          <p:cNvSpPr/>
          <p:nvPr/>
        </p:nvSpPr>
        <p:spPr>
          <a:xfrm>
            <a:off x="262558" y="1032214"/>
            <a:ext cx="8496944" cy="461665"/>
          </a:xfrm>
          <a:prstGeom prst="rect">
            <a:avLst/>
          </a:prstGeom>
        </p:spPr>
        <p:txBody>
          <a:bodyPr wrap="square">
            <a:spAutoFit/>
          </a:bodyPr>
          <a:lstStyle/>
          <a:p>
            <a:pPr indent="300038" eaLnBrk="0" hangingPunct="0">
              <a:tabLst>
                <a:tab pos="457200" algn="l"/>
              </a:tabLst>
              <a:defRPr/>
            </a:pPr>
            <a:r>
              <a:rPr lang="zh-CN" altLang="en-US" b="1" dirty="0">
                <a:solidFill>
                  <a:schemeClr val="tx1">
                    <a:lumMod val="85000"/>
                    <a:lumOff val="15000"/>
                  </a:schemeClr>
                </a:solidFill>
                <a:latin typeface="微软雅黑" pitchFamily="34" charset="-122"/>
                <a:ea typeface="微软雅黑" pitchFamily="34" charset="-122"/>
              </a:rPr>
              <a:t>第二步</a:t>
            </a:r>
            <a:r>
              <a:rPr lang="zh-CN" altLang="en-US" sz="2400" b="1" dirty="0">
                <a:solidFill>
                  <a:schemeClr val="tx1">
                    <a:lumMod val="85000"/>
                    <a:lumOff val="15000"/>
                  </a:schemeClr>
                </a:solidFill>
                <a:latin typeface="微软雅黑" pitchFamily="34" charset="-122"/>
                <a:ea typeface="微软雅黑" pitchFamily="34" charset="-122"/>
              </a:rPr>
              <a:t>：绘制图表</a:t>
            </a:r>
          </a:p>
        </p:txBody>
      </p:sp>
      <p:sp>
        <p:nvSpPr>
          <p:cNvPr id="4" name="矩形 3"/>
          <p:cNvSpPr/>
          <p:nvPr/>
        </p:nvSpPr>
        <p:spPr>
          <a:xfrm>
            <a:off x="1185509" y="1648812"/>
            <a:ext cx="9619907" cy="707886"/>
          </a:xfrm>
          <a:prstGeom prst="rect">
            <a:avLst/>
          </a:prstGeom>
        </p:spPr>
        <p:txBody>
          <a:bodyPr wrap="square">
            <a:spAutoFit/>
          </a:bodyPr>
          <a:lstStyle/>
          <a:p>
            <a:r>
              <a:rPr lang="zh-CN" altLang="en-US" sz="2000" dirty="0"/>
              <a:t>在我们添加交互以前，先让我们回到基本图表中做一些工作。现在，我们将图例放在图表中，因为我们在下面的图表里不会包含复选框了。</a:t>
            </a:r>
          </a:p>
        </p:txBody>
      </p:sp>
      <p:grpSp>
        <p:nvGrpSpPr>
          <p:cNvPr id="44" name="组合 43"/>
          <p:cNvGrpSpPr/>
          <p:nvPr/>
        </p:nvGrpSpPr>
        <p:grpSpPr>
          <a:xfrm>
            <a:off x="10775726" y="75495"/>
            <a:ext cx="1152128" cy="690003"/>
            <a:chOff x="3007019" y="3721557"/>
            <a:chExt cx="3153621" cy="1280656"/>
          </a:xfrm>
        </p:grpSpPr>
        <p:sp>
          <p:nvSpPr>
            <p:cNvPr id="45" name="矩形 44"/>
            <p:cNvSpPr/>
            <p:nvPr/>
          </p:nvSpPr>
          <p:spPr>
            <a:xfrm>
              <a:off x="3007019" y="3721557"/>
              <a:ext cx="3140156" cy="1280655"/>
            </a:xfrm>
            <a:prstGeom prst="rect">
              <a:avLst/>
            </a:prstGeom>
            <a:solidFill>
              <a:srgbClr val="DECDB1">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6" name="图表 45"/>
            <p:cNvGraphicFramePr/>
            <p:nvPr/>
          </p:nvGraphicFramePr>
          <p:xfrm>
            <a:off x="3088289" y="3780921"/>
            <a:ext cx="3072351" cy="1221292"/>
          </p:xfrm>
          <a:graphic>
            <a:graphicData uri="http://schemas.openxmlformats.org/drawingml/2006/chart">
              <c:chart xmlns:c="http://schemas.openxmlformats.org/drawingml/2006/chart" xmlns:r="http://schemas.openxmlformats.org/officeDocument/2006/relationships" r:id="rId2"/>
            </a:graphicData>
          </a:graphic>
        </p:graphicFrame>
      </p:grpSp>
      <p:sp>
        <p:nvSpPr>
          <p:cNvPr id="10" name="矩形 9">
            <a:extLst>
              <a:ext uri="{FF2B5EF4-FFF2-40B4-BE49-F238E27FC236}">
                <a16:creationId xmlns:a16="http://schemas.microsoft.com/office/drawing/2014/main" id="{E0B86412-33D4-8144-900B-3EC140CB8CC0}"/>
              </a:ext>
            </a:extLst>
          </p:cNvPr>
          <p:cNvSpPr/>
          <p:nvPr/>
        </p:nvSpPr>
        <p:spPr>
          <a:xfrm>
            <a:off x="1208999" y="2709714"/>
            <a:ext cx="9835930" cy="3785652"/>
          </a:xfrm>
          <a:prstGeom prst="rect">
            <a:avLst/>
          </a:prstGeom>
        </p:spPr>
        <p:txBody>
          <a:bodyPr wrap="square">
            <a:spAutoFit/>
          </a:bodyPr>
          <a:lstStyle/>
          <a:p>
            <a:r>
              <a:rPr lang="en-US" altLang="zh-CN" sz="2000" dirty="0"/>
              <a:t>      $(</a:t>
            </a:r>
            <a:r>
              <a:rPr lang="en-US" altLang="zh-CN" sz="2000" i="1" dirty="0"/>
              <a:t>function</a:t>
            </a:r>
            <a:r>
              <a:rPr lang="en-US" altLang="zh-CN" sz="2000" dirty="0"/>
              <a:t>() {</a:t>
            </a:r>
          </a:p>
          <a:p>
            <a:r>
              <a:rPr lang="en-US" altLang="zh-CN" sz="2000" dirty="0"/>
              <a:t>        $</a:t>
            </a:r>
            <a:r>
              <a:rPr lang="en-US" altLang="zh-CN" sz="2000" i="1" dirty="0"/>
              <a:t>.</a:t>
            </a:r>
            <a:r>
              <a:rPr lang="en-US" altLang="zh-CN" sz="2000" dirty="0"/>
              <a:t>plot($("</a:t>
            </a:r>
            <a:r>
              <a:rPr lang="en-US" altLang="zh-CN" sz="2000" i="1" dirty="0"/>
              <a:t>#chart</a:t>
            </a:r>
            <a:r>
              <a:rPr lang="en-US" altLang="zh-CN" sz="2000" dirty="0"/>
              <a:t>"), [</a:t>
            </a:r>
          </a:p>
          <a:p>
            <a:r>
              <a:rPr lang="en-US" altLang="zh-CN" sz="2000" dirty="0"/>
              <a:t>          { </a:t>
            </a:r>
            <a:r>
              <a:rPr lang="en-US" altLang="zh-CN" sz="2000" i="1" dirty="0"/>
              <a:t>data</a:t>
            </a:r>
            <a:r>
              <a:rPr lang="en-US" altLang="zh-CN" sz="2000" dirty="0"/>
              <a:t>: </a:t>
            </a:r>
            <a:r>
              <a:rPr lang="en-US" altLang="zh-CN" sz="2000" dirty="0" err="1"/>
              <a:t>eas</a:t>
            </a:r>
            <a:r>
              <a:rPr lang="en-US" altLang="zh-CN" sz="2000" dirty="0"/>
              <a:t>, </a:t>
            </a:r>
            <a:r>
              <a:rPr lang="en-US" altLang="zh-CN" sz="2000" i="1" dirty="0"/>
              <a:t>label</a:t>
            </a:r>
            <a:r>
              <a:rPr lang="en-US" altLang="zh-CN" sz="2000" dirty="0"/>
              <a:t>: "</a:t>
            </a:r>
            <a:r>
              <a:rPr lang="en-US" altLang="zh-CN" sz="2000" i="1" dirty="0"/>
              <a:t>East Asia &amp; Pacific</a:t>
            </a:r>
            <a:r>
              <a:rPr lang="en-US" altLang="zh-CN" sz="2000" dirty="0"/>
              <a:t>" },</a:t>
            </a:r>
          </a:p>
          <a:p>
            <a:r>
              <a:rPr lang="en-US" altLang="zh-CN" sz="2000" dirty="0"/>
              <a:t>          { </a:t>
            </a:r>
            <a:r>
              <a:rPr lang="en-US" altLang="zh-CN" sz="2000" i="1" dirty="0"/>
              <a:t>data</a:t>
            </a:r>
            <a:r>
              <a:rPr lang="en-US" altLang="zh-CN" sz="2000" dirty="0"/>
              <a:t>: </a:t>
            </a:r>
            <a:r>
              <a:rPr lang="en-US" altLang="zh-CN" sz="2000" dirty="0" err="1"/>
              <a:t>ecs</a:t>
            </a:r>
            <a:r>
              <a:rPr lang="en-US" altLang="zh-CN" sz="2000" dirty="0"/>
              <a:t>, </a:t>
            </a:r>
            <a:r>
              <a:rPr lang="en-US" altLang="zh-CN" sz="2000" i="1" dirty="0"/>
              <a:t>label</a:t>
            </a:r>
            <a:r>
              <a:rPr lang="en-US" altLang="zh-CN" sz="2000" dirty="0"/>
              <a:t>: "</a:t>
            </a:r>
            <a:r>
              <a:rPr lang="en-US" altLang="zh-CN" sz="2000" i="1" dirty="0"/>
              <a:t>Europe &amp; Central Asia</a:t>
            </a:r>
            <a:r>
              <a:rPr lang="en-US" altLang="zh-CN" sz="2000" dirty="0"/>
              <a:t>" },</a:t>
            </a:r>
          </a:p>
          <a:p>
            <a:r>
              <a:rPr lang="en-US" altLang="zh-CN" sz="2000" dirty="0"/>
              <a:t>          { </a:t>
            </a:r>
            <a:r>
              <a:rPr lang="en-US" altLang="zh-CN" sz="2000" i="1" dirty="0"/>
              <a:t>data</a:t>
            </a:r>
            <a:r>
              <a:rPr lang="en-US" altLang="zh-CN" sz="2000" dirty="0"/>
              <a:t>: </a:t>
            </a:r>
            <a:r>
              <a:rPr lang="en-US" altLang="zh-CN" sz="2000" dirty="0" err="1"/>
              <a:t>lcn</a:t>
            </a:r>
            <a:r>
              <a:rPr lang="en-US" altLang="zh-CN" sz="2000" dirty="0"/>
              <a:t>, </a:t>
            </a:r>
            <a:r>
              <a:rPr lang="en-US" altLang="zh-CN" sz="2000" i="1" dirty="0"/>
              <a:t>label</a:t>
            </a:r>
            <a:r>
              <a:rPr lang="en-US" altLang="zh-CN" sz="2000" dirty="0"/>
              <a:t>: "</a:t>
            </a:r>
            <a:r>
              <a:rPr lang="en-US" altLang="zh-CN" sz="2000" i="1" dirty="0"/>
              <a:t>Latin America &amp; Caribbean</a:t>
            </a:r>
            <a:r>
              <a:rPr lang="en-US" altLang="zh-CN" sz="2000" dirty="0"/>
              <a:t>" },</a:t>
            </a:r>
          </a:p>
          <a:p>
            <a:r>
              <a:rPr lang="en-US" altLang="zh-CN" sz="2000" dirty="0"/>
              <a:t>          { </a:t>
            </a:r>
            <a:r>
              <a:rPr lang="en-US" altLang="zh-CN" sz="2000" i="1" dirty="0"/>
              <a:t>data</a:t>
            </a:r>
            <a:r>
              <a:rPr lang="en-US" altLang="zh-CN" sz="2000" dirty="0"/>
              <a:t>: </a:t>
            </a:r>
            <a:r>
              <a:rPr lang="en-US" altLang="zh-CN" sz="2000" dirty="0" err="1"/>
              <a:t>mea</a:t>
            </a:r>
            <a:r>
              <a:rPr lang="en-US" altLang="zh-CN" sz="2000" dirty="0"/>
              <a:t>, </a:t>
            </a:r>
            <a:r>
              <a:rPr lang="en-US" altLang="zh-CN" sz="2000" i="1" dirty="0"/>
              <a:t>label</a:t>
            </a:r>
            <a:r>
              <a:rPr lang="en-US" altLang="zh-CN" sz="2000" dirty="0"/>
              <a:t>: "</a:t>
            </a:r>
            <a:r>
              <a:rPr lang="en-US" altLang="zh-CN" sz="2000" i="1" dirty="0"/>
              <a:t>Middle East &amp; North Africa</a:t>
            </a:r>
            <a:r>
              <a:rPr lang="en-US" altLang="zh-CN" sz="2000" dirty="0"/>
              <a:t>" },</a:t>
            </a:r>
          </a:p>
          <a:p>
            <a:r>
              <a:rPr lang="en-US" altLang="zh-CN" sz="2000" dirty="0"/>
              <a:t>          { </a:t>
            </a:r>
            <a:r>
              <a:rPr lang="en-US" altLang="zh-CN" sz="2000" i="1" dirty="0"/>
              <a:t>data</a:t>
            </a:r>
            <a:r>
              <a:rPr lang="en-US" altLang="zh-CN" sz="2000" dirty="0"/>
              <a:t>: </a:t>
            </a:r>
            <a:r>
              <a:rPr lang="en-US" altLang="zh-CN" sz="2000" dirty="0" err="1"/>
              <a:t>sas</a:t>
            </a:r>
            <a:r>
              <a:rPr lang="en-US" altLang="zh-CN" sz="2000" dirty="0"/>
              <a:t>, </a:t>
            </a:r>
            <a:r>
              <a:rPr lang="en-US" altLang="zh-CN" sz="2000" i="1" dirty="0"/>
              <a:t>label</a:t>
            </a:r>
            <a:r>
              <a:rPr lang="en-US" altLang="zh-CN" sz="2000" dirty="0"/>
              <a:t>: "</a:t>
            </a:r>
            <a:r>
              <a:rPr lang="en-US" altLang="zh-CN" sz="2000" i="1" dirty="0"/>
              <a:t>South Asia</a:t>
            </a:r>
            <a:r>
              <a:rPr lang="en-US" altLang="zh-CN" sz="2000" dirty="0"/>
              <a:t>" },</a:t>
            </a:r>
          </a:p>
          <a:p>
            <a:r>
              <a:rPr lang="en-US" altLang="zh-CN" sz="2000" dirty="0"/>
              <a:t>          { </a:t>
            </a:r>
            <a:r>
              <a:rPr lang="en-US" altLang="zh-CN" sz="2000" i="1" dirty="0"/>
              <a:t>data</a:t>
            </a:r>
            <a:r>
              <a:rPr lang="en-US" altLang="zh-CN" sz="2000" dirty="0"/>
              <a:t>: </a:t>
            </a:r>
            <a:r>
              <a:rPr lang="en-US" altLang="zh-CN" sz="2000" dirty="0" err="1"/>
              <a:t>ssf</a:t>
            </a:r>
            <a:r>
              <a:rPr lang="en-US" altLang="zh-CN" sz="2000" dirty="0"/>
              <a:t>, </a:t>
            </a:r>
            <a:r>
              <a:rPr lang="en-US" altLang="zh-CN" sz="2000" i="1" dirty="0"/>
              <a:t>label</a:t>
            </a:r>
            <a:r>
              <a:rPr lang="en-US" altLang="zh-CN" sz="2000" dirty="0"/>
              <a:t>: "</a:t>
            </a:r>
            <a:r>
              <a:rPr lang="en-US" altLang="zh-CN" sz="2000" i="1" dirty="0"/>
              <a:t>Sub-Saharan Africa</a:t>
            </a:r>
            <a:r>
              <a:rPr lang="en-US" altLang="zh-CN" sz="2000" dirty="0"/>
              <a:t>" },</a:t>
            </a:r>
          </a:p>
          <a:p>
            <a:r>
              <a:rPr lang="en-US" altLang="zh-CN" sz="2000" dirty="0"/>
              <a:t>        ], {</a:t>
            </a:r>
            <a:r>
              <a:rPr lang="en-US" altLang="zh-CN" sz="2000" i="1" dirty="0"/>
              <a:t>legend</a:t>
            </a:r>
            <a:r>
              <a:rPr lang="en-US" altLang="zh-CN" sz="2000" dirty="0"/>
              <a:t>: {</a:t>
            </a:r>
            <a:r>
              <a:rPr lang="en-US" altLang="zh-CN" sz="2000" i="1" dirty="0"/>
              <a:t>position</a:t>
            </a:r>
            <a:r>
              <a:rPr lang="en-US" altLang="zh-CN" sz="2000" dirty="0"/>
              <a:t>: "</a:t>
            </a:r>
            <a:r>
              <a:rPr lang="en-US" altLang="zh-CN" sz="2000" i="1" dirty="0" err="1"/>
              <a:t>nw</a:t>
            </a:r>
            <a:r>
              <a:rPr lang="en-US" altLang="zh-CN" sz="2000" dirty="0"/>
              <a:t>"}, </a:t>
            </a:r>
            <a:r>
              <a:rPr lang="en-US" altLang="zh-CN" sz="2000" i="1" dirty="0"/>
              <a:t>selection</a:t>
            </a:r>
            <a:r>
              <a:rPr lang="en-US" altLang="zh-CN" sz="2000" dirty="0"/>
              <a:t>: {</a:t>
            </a:r>
            <a:r>
              <a:rPr lang="en-US" altLang="zh-CN" sz="2000" i="1" dirty="0"/>
              <a:t>mode</a:t>
            </a:r>
            <a:r>
              <a:rPr lang="en-US" altLang="zh-CN" sz="2000" dirty="0"/>
              <a:t>: "</a:t>
            </a:r>
            <a:r>
              <a:rPr lang="en-US" altLang="zh-CN" sz="2000" i="1" dirty="0" err="1"/>
              <a:t>xy</a:t>
            </a:r>
            <a:r>
              <a:rPr lang="en-US" altLang="zh-CN" sz="2000" dirty="0"/>
              <a:t>"}});</a:t>
            </a:r>
          </a:p>
          <a:p>
            <a:r>
              <a:rPr lang="en-US" altLang="zh-CN" sz="2000" dirty="0"/>
              <a:t>      });</a:t>
            </a:r>
          </a:p>
        </p:txBody>
      </p:sp>
    </p:spTree>
    <p:extLst>
      <p:ext uri="{BB962C8B-B14F-4D97-AF65-F5344CB8AC3E}">
        <p14:creationId xmlns:p14="http://schemas.microsoft.com/office/powerpoint/2010/main" val="2941076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a:t>
            </a:r>
            <a:r>
              <a:rPr lang="zh-CN" altLang="en-US" b="1" dirty="0"/>
              <a:t>缩放图表</a:t>
            </a:r>
            <a:endParaRPr lang="zh-CN" altLang="en-US" dirty="0"/>
          </a:p>
        </p:txBody>
      </p:sp>
      <p:sp>
        <p:nvSpPr>
          <p:cNvPr id="3" name="矩形 2"/>
          <p:cNvSpPr/>
          <p:nvPr/>
        </p:nvSpPr>
        <p:spPr>
          <a:xfrm>
            <a:off x="262558" y="1032214"/>
            <a:ext cx="8496944" cy="461665"/>
          </a:xfrm>
          <a:prstGeom prst="rect">
            <a:avLst/>
          </a:prstGeom>
        </p:spPr>
        <p:txBody>
          <a:bodyPr wrap="square">
            <a:spAutoFit/>
          </a:bodyPr>
          <a:lstStyle/>
          <a:p>
            <a:pPr indent="300038" eaLnBrk="0" hangingPunct="0">
              <a:tabLst>
                <a:tab pos="457200" algn="l"/>
              </a:tabLst>
              <a:defRPr/>
            </a:pPr>
            <a:r>
              <a:rPr lang="zh-CN" altLang="en-US" b="1" dirty="0">
                <a:solidFill>
                  <a:schemeClr val="tx1">
                    <a:lumMod val="85000"/>
                    <a:lumOff val="15000"/>
                  </a:schemeClr>
                </a:solidFill>
                <a:latin typeface="微软雅黑" pitchFamily="34" charset="-122"/>
                <a:ea typeface="微软雅黑" pitchFamily="34" charset="-122"/>
              </a:rPr>
              <a:t>第三步</a:t>
            </a:r>
            <a:r>
              <a:rPr lang="zh-CN" altLang="en-US" sz="2400" b="1" dirty="0">
                <a:solidFill>
                  <a:schemeClr val="tx1">
                    <a:lumMod val="85000"/>
                    <a:lumOff val="15000"/>
                  </a:schemeClr>
                </a:solidFill>
                <a:latin typeface="微软雅黑" pitchFamily="34" charset="-122"/>
                <a:ea typeface="微软雅黑" pitchFamily="34" charset="-122"/>
              </a:rPr>
              <a:t>：准备支持交互的数据</a:t>
            </a:r>
          </a:p>
        </p:txBody>
      </p:sp>
      <p:grpSp>
        <p:nvGrpSpPr>
          <p:cNvPr id="44" name="组合 43"/>
          <p:cNvGrpSpPr/>
          <p:nvPr/>
        </p:nvGrpSpPr>
        <p:grpSpPr>
          <a:xfrm>
            <a:off x="10775726" y="75495"/>
            <a:ext cx="1152128" cy="690003"/>
            <a:chOff x="3007019" y="3721557"/>
            <a:chExt cx="3153621" cy="1280656"/>
          </a:xfrm>
        </p:grpSpPr>
        <p:sp>
          <p:nvSpPr>
            <p:cNvPr id="45" name="矩形 44"/>
            <p:cNvSpPr/>
            <p:nvPr/>
          </p:nvSpPr>
          <p:spPr>
            <a:xfrm>
              <a:off x="3007019" y="3721557"/>
              <a:ext cx="3140156" cy="1280655"/>
            </a:xfrm>
            <a:prstGeom prst="rect">
              <a:avLst/>
            </a:prstGeom>
            <a:solidFill>
              <a:srgbClr val="DECDB1">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6" name="图表 45"/>
            <p:cNvGraphicFramePr/>
            <p:nvPr/>
          </p:nvGraphicFramePr>
          <p:xfrm>
            <a:off x="3088289" y="3780921"/>
            <a:ext cx="3072351" cy="1221292"/>
          </p:xfrm>
          <a:graphic>
            <a:graphicData uri="http://schemas.openxmlformats.org/drawingml/2006/chart">
              <c:chart xmlns:c="http://schemas.openxmlformats.org/drawingml/2006/chart" xmlns:r="http://schemas.openxmlformats.org/officeDocument/2006/relationships" r:id="rId2"/>
            </a:graphicData>
          </a:graphic>
        </p:graphicFrame>
      </p:grpSp>
      <p:sp>
        <p:nvSpPr>
          <p:cNvPr id="12" name="矩形 11">
            <a:extLst>
              <a:ext uri="{FF2B5EF4-FFF2-40B4-BE49-F238E27FC236}">
                <a16:creationId xmlns:a16="http://schemas.microsoft.com/office/drawing/2014/main" id="{E7292DD0-75D9-1F4D-A269-6B19E050D5D7}"/>
              </a:ext>
            </a:extLst>
          </p:cNvPr>
          <p:cNvSpPr/>
          <p:nvPr/>
        </p:nvSpPr>
        <p:spPr>
          <a:xfrm>
            <a:off x="1218498" y="2377193"/>
            <a:ext cx="9835930" cy="3970318"/>
          </a:xfrm>
          <a:prstGeom prst="rect">
            <a:avLst/>
          </a:prstGeom>
        </p:spPr>
        <p:txBody>
          <a:bodyPr wrap="square">
            <a:spAutoFit/>
          </a:bodyPr>
          <a:lstStyle/>
          <a:p>
            <a:r>
              <a:rPr lang="en-US" altLang="zh-CN" sz="1800" dirty="0"/>
              <a:t> $(</a:t>
            </a:r>
            <a:r>
              <a:rPr lang="en-US" altLang="zh-CN" sz="1800" i="1" dirty="0"/>
              <a:t>function</a:t>
            </a:r>
            <a:r>
              <a:rPr lang="en-US" altLang="zh-CN" sz="1800" dirty="0"/>
              <a:t>() {</a:t>
            </a:r>
          </a:p>
          <a:p>
            <a:r>
              <a:rPr lang="en-US" altLang="zh-CN" sz="1800" dirty="0"/>
              <a:t>        </a:t>
            </a:r>
            <a:r>
              <a:rPr lang="en-US" altLang="zh-CN" sz="1800" i="1" dirty="0"/>
              <a:t>var</a:t>
            </a:r>
            <a:r>
              <a:rPr lang="en-US" altLang="zh-CN" sz="1800" dirty="0"/>
              <a:t> $el = $("</a:t>
            </a:r>
            <a:r>
              <a:rPr lang="en-US" altLang="zh-CN" sz="1800" i="1" dirty="0"/>
              <a:t>#chart</a:t>
            </a:r>
            <a:r>
              <a:rPr lang="en-US" altLang="zh-CN" sz="1800" dirty="0"/>
              <a:t>"),</a:t>
            </a:r>
          </a:p>
          <a:p>
            <a:r>
              <a:rPr lang="en-US" altLang="zh-CN" sz="1800" dirty="0"/>
              <a:t>            data = [</a:t>
            </a:r>
          </a:p>
          <a:p>
            <a:r>
              <a:rPr lang="en-US" altLang="zh-CN" sz="1800" dirty="0"/>
              <a:t>                { </a:t>
            </a:r>
            <a:r>
              <a:rPr lang="en-US" altLang="zh-CN" sz="1800" i="1" dirty="0"/>
              <a:t>data</a:t>
            </a:r>
            <a:r>
              <a:rPr lang="en-US" altLang="zh-CN" sz="1800" dirty="0"/>
              <a:t>: </a:t>
            </a:r>
            <a:r>
              <a:rPr lang="en-US" altLang="zh-CN" sz="1800" dirty="0" err="1"/>
              <a:t>eas</a:t>
            </a:r>
            <a:r>
              <a:rPr lang="en-US" altLang="zh-CN" sz="1800" dirty="0"/>
              <a:t>, </a:t>
            </a:r>
            <a:r>
              <a:rPr lang="en-US" altLang="zh-CN" sz="1800" i="1" dirty="0"/>
              <a:t>label</a:t>
            </a:r>
            <a:r>
              <a:rPr lang="en-US" altLang="zh-CN" sz="1800" dirty="0"/>
              <a:t>: "</a:t>
            </a:r>
            <a:r>
              <a:rPr lang="en-US" altLang="zh-CN" sz="1800" i="1" dirty="0"/>
              <a:t>East Asia &amp; Pacific</a:t>
            </a:r>
            <a:r>
              <a:rPr lang="en-US" altLang="zh-CN" sz="1800" dirty="0"/>
              <a:t>" },</a:t>
            </a:r>
          </a:p>
          <a:p>
            <a:r>
              <a:rPr lang="en-US" altLang="zh-CN" sz="1800" dirty="0"/>
              <a:t>                { </a:t>
            </a:r>
            <a:r>
              <a:rPr lang="en-US" altLang="zh-CN" sz="1800" i="1" dirty="0"/>
              <a:t>data</a:t>
            </a:r>
            <a:r>
              <a:rPr lang="en-US" altLang="zh-CN" sz="1800" dirty="0"/>
              <a:t>: </a:t>
            </a:r>
            <a:r>
              <a:rPr lang="en-US" altLang="zh-CN" sz="1800" dirty="0" err="1"/>
              <a:t>ecs</a:t>
            </a:r>
            <a:r>
              <a:rPr lang="en-US" altLang="zh-CN" sz="1800" dirty="0"/>
              <a:t>, </a:t>
            </a:r>
            <a:r>
              <a:rPr lang="en-US" altLang="zh-CN" sz="1800" i="1" dirty="0"/>
              <a:t>label</a:t>
            </a:r>
            <a:r>
              <a:rPr lang="en-US" altLang="zh-CN" sz="1800" dirty="0"/>
              <a:t>: "</a:t>
            </a:r>
            <a:r>
              <a:rPr lang="en-US" altLang="zh-CN" sz="1800" i="1" dirty="0"/>
              <a:t>Europe &amp; Central Asia</a:t>
            </a:r>
            <a:r>
              <a:rPr lang="en-US" altLang="zh-CN" sz="1800" dirty="0"/>
              <a:t>" },</a:t>
            </a:r>
          </a:p>
          <a:p>
            <a:r>
              <a:rPr lang="en-US" altLang="zh-CN" sz="1800" dirty="0"/>
              <a:t>                { </a:t>
            </a:r>
            <a:r>
              <a:rPr lang="en-US" altLang="zh-CN" sz="1800" i="1" dirty="0"/>
              <a:t>data</a:t>
            </a:r>
            <a:r>
              <a:rPr lang="en-US" altLang="zh-CN" sz="1800" dirty="0"/>
              <a:t>: </a:t>
            </a:r>
            <a:r>
              <a:rPr lang="en-US" altLang="zh-CN" sz="1800" dirty="0" err="1"/>
              <a:t>lcn</a:t>
            </a:r>
            <a:r>
              <a:rPr lang="en-US" altLang="zh-CN" sz="1800" dirty="0"/>
              <a:t>, </a:t>
            </a:r>
            <a:r>
              <a:rPr lang="en-US" altLang="zh-CN" sz="1800" i="1" dirty="0"/>
              <a:t>label</a:t>
            </a:r>
            <a:r>
              <a:rPr lang="en-US" altLang="zh-CN" sz="1800" dirty="0"/>
              <a:t>: "</a:t>
            </a:r>
            <a:r>
              <a:rPr lang="en-US" altLang="zh-CN" sz="1800" i="1" dirty="0"/>
              <a:t>Latin America &amp; Caribbean</a:t>
            </a:r>
            <a:r>
              <a:rPr lang="en-US" altLang="zh-CN" sz="1800" dirty="0"/>
              <a:t>" },</a:t>
            </a:r>
          </a:p>
          <a:p>
            <a:r>
              <a:rPr lang="en-US" altLang="zh-CN" sz="1800" dirty="0"/>
              <a:t>                { </a:t>
            </a:r>
            <a:r>
              <a:rPr lang="en-US" altLang="zh-CN" sz="1800" i="1" dirty="0"/>
              <a:t>data</a:t>
            </a:r>
            <a:r>
              <a:rPr lang="en-US" altLang="zh-CN" sz="1800" dirty="0"/>
              <a:t>: </a:t>
            </a:r>
            <a:r>
              <a:rPr lang="en-US" altLang="zh-CN" sz="1800" dirty="0" err="1"/>
              <a:t>mea</a:t>
            </a:r>
            <a:r>
              <a:rPr lang="en-US" altLang="zh-CN" sz="1800" dirty="0"/>
              <a:t>, </a:t>
            </a:r>
            <a:r>
              <a:rPr lang="en-US" altLang="zh-CN" sz="1800" i="1" dirty="0"/>
              <a:t>label</a:t>
            </a:r>
            <a:r>
              <a:rPr lang="en-US" altLang="zh-CN" sz="1800" dirty="0"/>
              <a:t>: "</a:t>
            </a:r>
            <a:r>
              <a:rPr lang="en-US" altLang="zh-CN" sz="1800" i="1" dirty="0"/>
              <a:t>Middle East &amp; North Africa</a:t>
            </a:r>
            <a:r>
              <a:rPr lang="en-US" altLang="zh-CN" sz="1800" dirty="0"/>
              <a:t>" },</a:t>
            </a:r>
          </a:p>
          <a:p>
            <a:r>
              <a:rPr lang="en-US" altLang="zh-CN" sz="1800" dirty="0"/>
              <a:t>                { </a:t>
            </a:r>
            <a:r>
              <a:rPr lang="en-US" altLang="zh-CN" sz="1800" i="1" dirty="0"/>
              <a:t>data</a:t>
            </a:r>
            <a:r>
              <a:rPr lang="en-US" altLang="zh-CN" sz="1800" dirty="0"/>
              <a:t>: </a:t>
            </a:r>
            <a:r>
              <a:rPr lang="en-US" altLang="zh-CN" sz="1800" dirty="0" err="1"/>
              <a:t>sas</a:t>
            </a:r>
            <a:r>
              <a:rPr lang="en-US" altLang="zh-CN" sz="1800" dirty="0"/>
              <a:t>, </a:t>
            </a:r>
            <a:r>
              <a:rPr lang="en-US" altLang="zh-CN" sz="1800" i="1" dirty="0"/>
              <a:t>label</a:t>
            </a:r>
            <a:r>
              <a:rPr lang="en-US" altLang="zh-CN" sz="1800" dirty="0"/>
              <a:t>: "</a:t>
            </a:r>
            <a:r>
              <a:rPr lang="en-US" altLang="zh-CN" sz="1800" i="1" dirty="0"/>
              <a:t>South Asia</a:t>
            </a:r>
            <a:r>
              <a:rPr lang="en-US" altLang="zh-CN" sz="1800" dirty="0"/>
              <a:t>" },</a:t>
            </a:r>
          </a:p>
          <a:p>
            <a:r>
              <a:rPr lang="en-US" altLang="zh-CN" sz="1800" dirty="0"/>
              <a:t>                { </a:t>
            </a:r>
            <a:r>
              <a:rPr lang="en-US" altLang="zh-CN" sz="1800" i="1" dirty="0"/>
              <a:t>data</a:t>
            </a:r>
            <a:r>
              <a:rPr lang="en-US" altLang="zh-CN" sz="1800" dirty="0"/>
              <a:t>: </a:t>
            </a:r>
            <a:r>
              <a:rPr lang="en-US" altLang="zh-CN" sz="1800" dirty="0" err="1"/>
              <a:t>ssf</a:t>
            </a:r>
            <a:r>
              <a:rPr lang="en-US" altLang="zh-CN" sz="1800" dirty="0"/>
              <a:t>, </a:t>
            </a:r>
            <a:r>
              <a:rPr lang="en-US" altLang="zh-CN" sz="1800" i="1" dirty="0"/>
              <a:t>label</a:t>
            </a:r>
            <a:r>
              <a:rPr lang="en-US" altLang="zh-CN" sz="1800" dirty="0"/>
              <a:t>: "</a:t>
            </a:r>
            <a:r>
              <a:rPr lang="en-US" altLang="zh-CN" sz="1800" i="1" dirty="0"/>
              <a:t>Sub-Saharan Africa</a:t>
            </a:r>
            <a:r>
              <a:rPr lang="en-US" altLang="zh-CN" sz="1800" dirty="0"/>
              <a:t>" },</a:t>
            </a:r>
          </a:p>
          <a:p>
            <a:r>
              <a:rPr lang="en-US" altLang="zh-CN" sz="1800" dirty="0"/>
              <a:t>            ],</a:t>
            </a:r>
          </a:p>
          <a:p>
            <a:r>
              <a:rPr lang="en-US" altLang="zh-CN" sz="1800" dirty="0"/>
              <a:t>            options = {</a:t>
            </a:r>
            <a:r>
              <a:rPr lang="en-US" altLang="zh-CN" sz="1800" i="1" dirty="0"/>
              <a:t>legend</a:t>
            </a:r>
            <a:r>
              <a:rPr lang="en-US" altLang="zh-CN" sz="1800" dirty="0"/>
              <a:t>: {</a:t>
            </a:r>
            <a:r>
              <a:rPr lang="en-US" altLang="zh-CN" sz="1800" i="1" dirty="0"/>
              <a:t>position</a:t>
            </a:r>
            <a:r>
              <a:rPr lang="en-US" altLang="zh-CN" sz="1800" dirty="0"/>
              <a:t>: "</a:t>
            </a:r>
            <a:r>
              <a:rPr lang="en-US" altLang="zh-CN" sz="1800" i="1" dirty="0" err="1"/>
              <a:t>nw</a:t>
            </a:r>
            <a:r>
              <a:rPr lang="en-US" altLang="zh-CN" sz="1800" dirty="0"/>
              <a:t>"}, </a:t>
            </a:r>
            <a:r>
              <a:rPr lang="en-US" altLang="zh-CN" sz="1800" i="1" dirty="0"/>
              <a:t>selection</a:t>
            </a:r>
            <a:r>
              <a:rPr lang="en-US" altLang="zh-CN" sz="1800" dirty="0"/>
              <a:t>: {</a:t>
            </a:r>
            <a:r>
              <a:rPr lang="en-US" altLang="zh-CN" sz="1800" i="1" dirty="0"/>
              <a:t>mode</a:t>
            </a:r>
            <a:r>
              <a:rPr lang="en-US" altLang="zh-CN" sz="1800" dirty="0"/>
              <a:t>: "</a:t>
            </a:r>
            <a:r>
              <a:rPr lang="en-US" altLang="zh-CN" sz="1800" i="1" dirty="0" err="1"/>
              <a:t>xy</a:t>
            </a:r>
            <a:r>
              <a:rPr lang="en-US" altLang="zh-CN" sz="1800" dirty="0"/>
              <a:t>"}},</a:t>
            </a:r>
          </a:p>
          <a:p>
            <a:r>
              <a:rPr lang="en-US" altLang="zh-CN" sz="1800" dirty="0"/>
              <a:t>            </a:t>
            </a:r>
            <a:r>
              <a:rPr lang="en-US" altLang="zh-CN" sz="1800" dirty="0" err="1"/>
              <a:t>plotObj</a:t>
            </a:r>
            <a:r>
              <a:rPr lang="en-US" altLang="zh-CN" sz="1800" dirty="0"/>
              <a:t>;</a:t>
            </a:r>
          </a:p>
          <a:p>
            <a:r>
              <a:rPr lang="en-US" altLang="zh-CN" sz="1800" dirty="0"/>
              <a:t>        $</a:t>
            </a:r>
            <a:r>
              <a:rPr lang="en-US" altLang="zh-CN" sz="1800" i="1" dirty="0"/>
              <a:t>.</a:t>
            </a:r>
            <a:r>
              <a:rPr lang="en-US" altLang="zh-CN" sz="1800" dirty="0"/>
              <a:t>plot($el, data, options);</a:t>
            </a:r>
          </a:p>
          <a:p>
            <a:r>
              <a:rPr lang="en-US" altLang="zh-CN" sz="1800" dirty="0"/>
              <a:t> });</a:t>
            </a:r>
          </a:p>
        </p:txBody>
      </p:sp>
      <p:sp>
        <p:nvSpPr>
          <p:cNvPr id="13" name="矩形 12">
            <a:extLst>
              <a:ext uri="{FF2B5EF4-FFF2-40B4-BE49-F238E27FC236}">
                <a16:creationId xmlns:a16="http://schemas.microsoft.com/office/drawing/2014/main" id="{3D5B4773-07B0-B144-8017-4BB4817294D9}"/>
              </a:ext>
            </a:extLst>
          </p:cNvPr>
          <p:cNvSpPr/>
          <p:nvPr/>
        </p:nvSpPr>
        <p:spPr>
          <a:xfrm>
            <a:off x="622599" y="1648812"/>
            <a:ext cx="11300336" cy="707886"/>
          </a:xfrm>
          <a:prstGeom prst="rect">
            <a:avLst/>
          </a:prstGeom>
        </p:spPr>
        <p:txBody>
          <a:bodyPr wrap="square">
            <a:spAutoFit/>
          </a:bodyPr>
          <a:lstStyle/>
          <a:p>
            <a:r>
              <a:rPr lang="en-US" altLang="zh-CN" sz="2000" dirty="0"/>
              <a:t>         </a:t>
            </a:r>
            <a:r>
              <a:rPr lang="zh-CN" altLang="en-US" sz="2000" dirty="0"/>
              <a:t>现在我们已经完成了静态图表，我们可以考虑如何支持交互了。为了方便，我们将会把参数全部存储到局部变量里，然后把变量传给</a:t>
            </a:r>
            <a:r>
              <a:rPr lang="en-US" altLang="zh-CN" sz="2000" dirty="0"/>
              <a:t>plot()</a:t>
            </a:r>
            <a:r>
              <a:rPr lang="zh-CN" altLang="en-US" sz="2000" dirty="0"/>
              <a:t>函数。</a:t>
            </a:r>
          </a:p>
        </p:txBody>
      </p:sp>
    </p:spTree>
    <p:extLst>
      <p:ext uri="{BB962C8B-B14F-4D97-AF65-F5344CB8AC3E}">
        <p14:creationId xmlns:p14="http://schemas.microsoft.com/office/powerpoint/2010/main" val="4159919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a:t>
            </a:r>
            <a:r>
              <a:rPr lang="zh-CN" altLang="en-US" b="1" dirty="0"/>
              <a:t>缩放图表</a:t>
            </a:r>
            <a:endParaRPr lang="zh-CN" altLang="en-US" dirty="0"/>
          </a:p>
        </p:txBody>
      </p:sp>
      <p:sp>
        <p:nvSpPr>
          <p:cNvPr id="3" name="矩形 2"/>
          <p:cNvSpPr/>
          <p:nvPr/>
        </p:nvSpPr>
        <p:spPr>
          <a:xfrm>
            <a:off x="262558" y="1032214"/>
            <a:ext cx="8496944" cy="461665"/>
          </a:xfrm>
          <a:prstGeom prst="rect">
            <a:avLst/>
          </a:prstGeom>
        </p:spPr>
        <p:txBody>
          <a:bodyPr wrap="square">
            <a:spAutoFit/>
          </a:bodyPr>
          <a:lstStyle/>
          <a:p>
            <a:pPr indent="300038" eaLnBrk="0" hangingPunct="0">
              <a:tabLst>
                <a:tab pos="457200" algn="l"/>
              </a:tabLst>
              <a:defRPr/>
            </a:pPr>
            <a:r>
              <a:rPr lang="zh-CN" altLang="en-US" b="1" dirty="0">
                <a:solidFill>
                  <a:schemeClr val="tx1">
                    <a:lumMod val="85000"/>
                    <a:lumOff val="15000"/>
                  </a:schemeClr>
                </a:solidFill>
                <a:latin typeface="微软雅黑" pitchFamily="34" charset="-122"/>
                <a:ea typeface="微软雅黑" pitchFamily="34" charset="-122"/>
              </a:rPr>
              <a:t>第四步</a:t>
            </a:r>
            <a:r>
              <a:rPr lang="zh-CN" altLang="en-US" sz="2400" b="1" dirty="0">
                <a:solidFill>
                  <a:schemeClr val="tx1">
                    <a:lumMod val="85000"/>
                    <a:lumOff val="15000"/>
                  </a:schemeClr>
                </a:solidFill>
                <a:latin typeface="微软雅黑" pitchFamily="34" charset="-122"/>
                <a:ea typeface="微软雅黑" pitchFamily="34" charset="-122"/>
              </a:rPr>
              <a:t>：准备接受交互事件</a:t>
            </a:r>
          </a:p>
        </p:txBody>
      </p:sp>
      <p:sp>
        <p:nvSpPr>
          <p:cNvPr id="4" name="矩形 3"/>
          <p:cNvSpPr/>
          <p:nvPr/>
        </p:nvSpPr>
        <p:spPr>
          <a:xfrm>
            <a:off x="622598" y="1648812"/>
            <a:ext cx="11449272" cy="1631216"/>
          </a:xfrm>
          <a:prstGeom prst="rect">
            <a:avLst/>
          </a:prstGeom>
        </p:spPr>
        <p:txBody>
          <a:bodyPr wrap="square">
            <a:spAutoFit/>
          </a:bodyPr>
          <a:lstStyle/>
          <a:p>
            <a:r>
              <a:rPr lang="en-US" altLang="zh-CN" sz="2000" dirty="0"/>
              <a:t>          </a:t>
            </a:r>
            <a:r>
              <a:rPr lang="zh-CN" altLang="en-US" sz="2000" dirty="0"/>
              <a:t>我们的代码也要准备处理交互事件。</a:t>
            </a:r>
            <a:r>
              <a:rPr lang="en-US" altLang="zh-CN" sz="2000" dirty="0"/>
              <a:t>selection</a:t>
            </a:r>
            <a:r>
              <a:rPr lang="zh-CN" altLang="en-US" sz="2000" dirty="0"/>
              <a:t>插件可以通过在包含图表的元 素上绑定的自定义</a:t>
            </a:r>
            <a:r>
              <a:rPr lang="en-US" altLang="zh-CN" sz="2000" dirty="0" err="1"/>
              <a:t>plotselected</a:t>
            </a:r>
            <a:r>
              <a:rPr lang="zh-CN" altLang="en-US" sz="2000" dirty="0"/>
              <a:t>事件接收用户动作的信号。对于收到的这些事件</a:t>
            </a:r>
            <a:r>
              <a:rPr lang="en-US" altLang="zh-CN" sz="2000" dirty="0"/>
              <a:t>, </a:t>
            </a:r>
            <a:r>
              <a:rPr lang="zh-CN" altLang="en-US" sz="2000" dirty="0"/>
              <a:t>我们需要一个函数来处理，这个函数有两个参数，一个是标准</a:t>
            </a:r>
            <a:r>
              <a:rPr lang="en-US" altLang="zh-CN" sz="2000" dirty="0"/>
              <a:t>JavaScript</a:t>
            </a:r>
            <a:r>
              <a:rPr lang="zh-CN" altLang="en-US" sz="2000" dirty="0"/>
              <a:t>事件对 象，另一个是包含了选择元素详细内容的自定义对象。我们现在比较关心怎么传 递事件。下面就让我们看看是怎么做的。</a:t>
            </a:r>
          </a:p>
          <a:p>
            <a:endParaRPr lang="zh-CN" altLang="en-US" sz="2000" dirty="0"/>
          </a:p>
        </p:txBody>
      </p:sp>
      <p:grpSp>
        <p:nvGrpSpPr>
          <p:cNvPr id="44" name="组合 43"/>
          <p:cNvGrpSpPr/>
          <p:nvPr/>
        </p:nvGrpSpPr>
        <p:grpSpPr>
          <a:xfrm>
            <a:off x="10775726" y="75495"/>
            <a:ext cx="1152128" cy="690003"/>
            <a:chOff x="3007019" y="3721557"/>
            <a:chExt cx="3153621" cy="1280656"/>
          </a:xfrm>
        </p:grpSpPr>
        <p:sp>
          <p:nvSpPr>
            <p:cNvPr id="45" name="矩形 44"/>
            <p:cNvSpPr/>
            <p:nvPr/>
          </p:nvSpPr>
          <p:spPr>
            <a:xfrm>
              <a:off x="3007019" y="3721557"/>
              <a:ext cx="3140156" cy="1280655"/>
            </a:xfrm>
            <a:prstGeom prst="rect">
              <a:avLst/>
            </a:prstGeom>
            <a:solidFill>
              <a:srgbClr val="DECDB1">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6" name="图表 45"/>
            <p:cNvGraphicFramePr/>
            <p:nvPr/>
          </p:nvGraphicFramePr>
          <p:xfrm>
            <a:off x="3088289" y="3780921"/>
            <a:ext cx="3072351" cy="1221292"/>
          </p:xfrm>
          <a:graphic>
            <a:graphicData uri="http://schemas.openxmlformats.org/drawingml/2006/chart">
              <c:chart xmlns:c="http://schemas.openxmlformats.org/drawingml/2006/chart" xmlns:r="http://schemas.openxmlformats.org/officeDocument/2006/relationships" r:id="rId2"/>
            </a:graphicData>
          </a:graphic>
        </p:graphicFrame>
      </p:grpSp>
      <p:sp>
        <p:nvSpPr>
          <p:cNvPr id="10" name="矩形 9">
            <a:extLst>
              <a:ext uri="{FF2B5EF4-FFF2-40B4-BE49-F238E27FC236}">
                <a16:creationId xmlns:a16="http://schemas.microsoft.com/office/drawing/2014/main" id="{E0B86412-33D4-8144-900B-3EC140CB8CC0}"/>
              </a:ext>
            </a:extLst>
          </p:cNvPr>
          <p:cNvSpPr/>
          <p:nvPr/>
        </p:nvSpPr>
        <p:spPr>
          <a:xfrm>
            <a:off x="848404" y="3519050"/>
            <a:ext cx="11060066" cy="3046988"/>
          </a:xfrm>
          <a:prstGeom prst="rect">
            <a:avLst/>
          </a:prstGeom>
        </p:spPr>
        <p:txBody>
          <a:bodyPr wrap="square">
            <a:spAutoFit/>
          </a:bodyPr>
          <a:lstStyle/>
          <a:p>
            <a:r>
              <a:rPr lang="en-US" altLang="zh-CN" dirty="0"/>
              <a:t>       $</a:t>
            </a:r>
            <a:r>
              <a:rPr lang="en-US" altLang="zh-CN" dirty="0" err="1"/>
              <a:t>el</a:t>
            </a:r>
            <a:r>
              <a:rPr lang="en-US" altLang="zh-CN" i="1" dirty="0" err="1"/>
              <a:t>.</a:t>
            </a:r>
            <a:r>
              <a:rPr lang="en-US" altLang="zh-CN" dirty="0" err="1"/>
              <a:t>on</a:t>
            </a:r>
            <a:r>
              <a:rPr lang="en-US" altLang="zh-CN" dirty="0"/>
              <a:t>("</a:t>
            </a:r>
            <a:r>
              <a:rPr lang="en-US" altLang="zh-CN" i="1" dirty="0" err="1"/>
              <a:t>plotselected</a:t>
            </a:r>
            <a:r>
              <a:rPr lang="en-US" altLang="zh-CN" dirty="0"/>
              <a:t>", </a:t>
            </a:r>
            <a:r>
              <a:rPr lang="en-US" altLang="zh-CN" i="1" dirty="0"/>
              <a:t>function</a:t>
            </a:r>
            <a:r>
              <a:rPr lang="en-US" altLang="zh-CN" dirty="0"/>
              <a:t>(</a:t>
            </a:r>
            <a:r>
              <a:rPr lang="en-US" altLang="zh-CN" dirty="0" err="1"/>
              <a:t>ev</a:t>
            </a:r>
            <a:r>
              <a:rPr lang="en-US" altLang="zh-CN" dirty="0"/>
              <a:t>, ranges) {</a:t>
            </a:r>
          </a:p>
          <a:p>
            <a:r>
              <a:rPr lang="en-US" altLang="zh-CN" dirty="0"/>
              <a:t>            </a:t>
            </a:r>
            <a:r>
              <a:rPr lang="en-US" altLang="zh-CN" dirty="0" err="1"/>
              <a:t>plotObj</a:t>
            </a:r>
            <a:r>
              <a:rPr lang="en-US" altLang="zh-CN" dirty="0"/>
              <a:t> = $</a:t>
            </a:r>
            <a:r>
              <a:rPr lang="en-US" altLang="zh-CN" i="1" dirty="0"/>
              <a:t>.</a:t>
            </a:r>
            <a:r>
              <a:rPr lang="en-US" altLang="zh-CN" dirty="0"/>
              <a:t>plot($el, data,</a:t>
            </a:r>
          </a:p>
          <a:p>
            <a:r>
              <a:rPr lang="en-US" altLang="zh-CN" dirty="0"/>
              <a:t>                $</a:t>
            </a:r>
            <a:r>
              <a:rPr lang="en-US" altLang="zh-CN" i="1" dirty="0"/>
              <a:t>.</a:t>
            </a:r>
            <a:r>
              <a:rPr lang="en-US" altLang="zh-CN" dirty="0"/>
              <a:t>extend(true, {}, options, {</a:t>
            </a:r>
          </a:p>
          <a:p>
            <a:r>
              <a:rPr lang="en-US" altLang="zh-CN" dirty="0"/>
              <a:t>                    </a:t>
            </a:r>
            <a:r>
              <a:rPr lang="en-US" altLang="zh-CN" i="1" dirty="0" err="1"/>
              <a:t>xaxis</a:t>
            </a:r>
            <a:r>
              <a:rPr lang="en-US" altLang="zh-CN" dirty="0"/>
              <a:t>: { </a:t>
            </a:r>
            <a:r>
              <a:rPr lang="en-US" altLang="zh-CN" i="1" dirty="0"/>
              <a:t>min</a:t>
            </a:r>
            <a:r>
              <a:rPr lang="en-US" altLang="zh-CN" dirty="0"/>
              <a:t>: </a:t>
            </a:r>
            <a:r>
              <a:rPr lang="en-US" altLang="zh-CN" dirty="0" err="1"/>
              <a:t>ranges</a:t>
            </a:r>
            <a:r>
              <a:rPr lang="en-US" altLang="zh-CN" i="1" dirty="0" err="1"/>
              <a:t>.</a:t>
            </a:r>
            <a:r>
              <a:rPr lang="en-US" altLang="zh-CN" dirty="0" err="1"/>
              <a:t>xaxis</a:t>
            </a:r>
            <a:r>
              <a:rPr lang="en-US" altLang="zh-CN" i="1" dirty="0" err="1"/>
              <a:t>.</a:t>
            </a:r>
            <a:r>
              <a:rPr lang="en-US" altLang="zh-CN" dirty="0" err="1"/>
              <a:t>from</a:t>
            </a:r>
            <a:r>
              <a:rPr lang="en-US" altLang="zh-CN" dirty="0"/>
              <a:t>, </a:t>
            </a:r>
            <a:r>
              <a:rPr lang="en-US" altLang="zh-CN" i="1" dirty="0"/>
              <a:t>max</a:t>
            </a:r>
            <a:r>
              <a:rPr lang="en-US" altLang="zh-CN" dirty="0"/>
              <a:t>: </a:t>
            </a:r>
            <a:r>
              <a:rPr lang="en-US" altLang="zh-CN" dirty="0" err="1"/>
              <a:t>ranges</a:t>
            </a:r>
            <a:r>
              <a:rPr lang="en-US" altLang="zh-CN" i="1" dirty="0" err="1"/>
              <a:t>.</a:t>
            </a:r>
            <a:r>
              <a:rPr lang="en-US" altLang="zh-CN" dirty="0" err="1"/>
              <a:t>xaxis</a:t>
            </a:r>
            <a:r>
              <a:rPr lang="en-US" altLang="zh-CN" i="1" dirty="0" err="1"/>
              <a:t>.</a:t>
            </a:r>
            <a:r>
              <a:rPr lang="en-US" altLang="zh-CN" dirty="0" err="1"/>
              <a:t>to</a:t>
            </a:r>
            <a:r>
              <a:rPr lang="en-US" altLang="zh-CN" dirty="0"/>
              <a:t> },</a:t>
            </a:r>
          </a:p>
          <a:p>
            <a:r>
              <a:rPr lang="en-US" altLang="zh-CN" dirty="0"/>
              <a:t>                    </a:t>
            </a:r>
            <a:r>
              <a:rPr lang="en-US" altLang="zh-CN" i="1" dirty="0" err="1"/>
              <a:t>yaxis</a:t>
            </a:r>
            <a:r>
              <a:rPr lang="en-US" altLang="zh-CN" dirty="0"/>
              <a:t>: { </a:t>
            </a:r>
            <a:r>
              <a:rPr lang="en-US" altLang="zh-CN" i="1" dirty="0"/>
              <a:t>min</a:t>
            </a:r>
            <a:r>
              <a:rPr lang="en-US" altLang="zh-CN" dirty="0"/>
              <a:t>: </a:t>
            </a:r>
            <a:r>
              <a:rPr lang="en-US" altLang="zh-CN" dirty="0" err="1"/>
              <a:t>ranges</a:t>
            </a:r>
            <a:r>
              <a:rPr lang="en-US" altLang="zh-CN" i="1" dirty="0" err="1"/>
              <a:t>.</a:t>
            </a:r>
            <a:r>
              <a:rPr lang="en-US" altLang="zh-CN" dirty="0" err="1"/>
              <a:t>yaxis</a:t>
            </a:r>
            <a:r>
              <a:rPr lang="en-US" altLang="zh-CN" i="1" dirty="0" err="1"/>
              <a:t>.</a:t>
            </a:r>
            <a:r>
              <a:rPr lang="en-US" altLang="zh-CN" dirty="0" err="1"/>
              <a:t>from</a:t>
            </a:r>
            <a:r>
              <a:rPr lang="en-US" altLang="zh-CN" dirty="0"/>
              <a:t>, </a:t>
            </a:r>
            <a:r>
              <a:rPr lang="en-US" altLang="zh-CN" i="1" dirty="0"/>
              <a:t>max</a:t>
            </a:r>
            <a:r>
              <a:rPr lang="en-US" altLang="zh-CN" dirty="0"/>
              <a:t>: </a:t>
            </a:r>
            <a:r>
              <a:rPr lang="en-US" altLang="zh-CN" dirty="0" err="1"/>
              <a:t>ranges</a:t>
            </a:r>
            <a:r>
              <a:rPr lang="en-US" altLang="zh-CN" i="1" dirty="0" err="1"/>
              <a:t>.</a:t>
            </a:r>
            <a:r>
              <a:rPr lang="en-US" altLang="zh-CN" dirty="0" err="1"/>
              <a:t>yaxis</a:t>
            </a:r>
            <a:r>
              <a:rPr lang="en-US" altLang="zh-CN" i="1" dirty="0" err="1"/>
              <a:t>.</a:t>
            </a:r>
            <a:r>
              <a:rPr lang="en-US" altLang="zh-CN" dirty="0" err="1"/>
              <a:t>to</a:t>
            </a:r>
            <a:r>
              <a:rPr lang="en-US" altLang="zh-CN" dirty="0"/>
              <a:t> }</a:t>
            </a:r>
          </a:p>
          <a:p>
            <a:r>
              <a:rPr lang="en-US" altLang="zh-CN" dirty="0"/>
              <a:t>                })</a:t>
            </a:r>
          </a:p>
          <a:p>
            <a:r>
              <a:rPr lang="en-US" altLang="zh-CN" dirty="0"/>
              <a:t>            );</a:t>
            </a:r>
          </a:p>
          <a:p>
            <a:r>
              <a:rPr lang="en-US" altLang="zh-CN" dirty="0"/>
              <a:t>        });</a:t>
            </a:r>
          </a:p>
        </p:txBody>
      </p:sp>
    </p:spTree>
    <p:extLst>
      <p:ext uri="{BB962C8B-B14F-4D97-AF65-F5344CB8AC3E}">
        <p14:creationId xmlns:p14="http://schemas.microsoft.com/office/powerpoint/2010/main" val="3742156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3"/>
          <p:cNvSpPr/>
          <p:nvPr/>
        </p:nvSpPr>
        <p:spPr bwMode="auto">
          <a:xfrm rot="16200000">
            <a:off x="-233251" y="698525"/>
            <a:ext cx="856242" cy="389739"/>
          </a:xfrm>
          <a:custGeom>
            <a:avLst/>
            <a:gdLst/>
            <a:ahLst/>
            <a:cxnLst/>
            <a:rect l="l" t="t" r="r" b="b"/>
            <a:pathLst>
              <a:path w="1512168" h="411499">
                <a:moveTo>
                  <a:pt x="0" y="0"/>
                </a:moveTo>
                <a:lnTo>
                  <a:pt x="1512168" y="0"/>
                </a:lnTo>
                <a:lnTo>
                  <a:pt x="1512168" y="111467"/>
                </a:lnTo>
                <a:lnTo>
                  <a:pt x="1512168" y="260647"/>
                </a:lnTo>
                <a:lnTo>
                  <a:pt x="1512168" y="351491"/>
                </a:lnTo>
                <a:cubicBezTo>
                  <a:pt x="1512168" y="384633"/>
                  <a:pt x="1485302" y="411499"/>
                  <a:pt x="1452160" y="411499"/>
                </a:cubicBezTo>
                <a:lnTo>
                  <a:pt x="60008" y="411499"/>
                </a:lnTo>
                <a:cubicBezTo>
                  <a:pt x="26866" y="411499"/>
                  <a:pt x="0" y="384633"/>
                  <a:pt x="0" y="351491"/>
                </a:cubicBezTo>
                <a:lnTo>
                  <a:pt x="0" y="260647"/>
                </a:lnTo>
                <a:lnTo>
                  <a:pt x="0" y="111467"/>
                </a:lnTo>
                <a:close/>
              </a:path>
            </a:pathLst>
          </a:cu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76059" tIns="38024" rIns="38024" bIns="76059" numCol="1" spcCol="0" rtlCol="0" fromWordArt="0" anchor="t" anchorCtr="0" forceAA="0" compatLnSpc="1">
            <a:prstTxWarp prst="textNoShape">
              <a:avLst/>
            </a:prstTxWarp>
            <a:noAutofit/>
          </a:bodyPr>
          <a:lstStyle/>
          <a:p>
            <a:pPr defTabSz="912571">
              <a:defRPr/>
            </a:pPr>
            <a:endParaRPr lang="en-US" sz="1499" kern="0" spc="-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3"/>
          <p:cNvSpPr/>
          <p:nvPr/>
        </p:nvSpPr>
        <p:spPr bwMode="auto">
          <a:xfrm>
            <a:off x="454912" y="465683"/>
            <a:ext cx="1511184" cy="855833"/>
          </a:xfrm>
          <a:prstGeom prst="roundRect">
            <a:avLst>
              <a:gd name="adj" fmla="val 694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76059" tIns="38024" rIns="38024" bIns="76059" numCol="1" spcCol="0" rtlCol="0" fromWordArt="0" anchor="t" anchorCtr="0" forceAA="0" compatLnSpc="1">
            <a:prstTxWarp prst="textNoShape">
              <a:avLst/>
            </a:prstTxWarp>
            <a:noAutofit/>
          </a:bodyPr>
          <a:lstStyle/>
          <a:p>
            <a:pPr defTabSz="912571"/>
            <a:endParaRPr lang="en-US" sz="1499" kern="0" spc="-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文本框 86"/>
          <p:cNvSpPr txBox="1"/>
          <p:nvPr/>
        </p:nvSpPr>
        <p:spPr>
          <a:xfrm>
            <a:off x="454912" y="664173"/>
            <a:ext cx="1511184" cy="461365"/>
          </a:xfrm>
          <a:prstGeom prst="rect">
            <a:avLst/>
          </a:prstGeom>
          <a:noFill/>
        </p:spPr>
        <p:txBody>
          <a:bodyPr wrap="square" rtlCol="0">
            <a:spAutoFit/>
          </a:bodyPr>
          <a:lstStyle/>
          <a:p>
            <a:pPr algn="ctr"/>
            <a:r>
              <a:rPr lang="zh-CN" altLang="en-US" sz="2398" b="1" dirty="0">
                <a:solidFill>
                  <a:schemeClr val="bg1"/>
                </a:solidFill>
                <a:ea typeface="微软雅黑"/>
              </a:rPr>
              <a:t>教学目标</a:t>
            </a:r>
          </a:p>
        </p:txBody>
      </p:sp>
      <p:sp>
        <p:nvSpPr>
          <p:cNvPr id="88" name="矩形 87"/>
          <p:cNvSpPr/>
          <p:nvPr/>
        </p:nvSpPr>
        <p:spPr>
          <a:xfrm>
            <a:off x="3547888" y="3026"/>
            <a:ext cx="305801" cy="6853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8"/>
          </a:p>
        </p:txBody>
      </p:sp>
      <p:grpSp>
        <p:nvGrpSpPr>
          <p:cNvPr id="2" name="组合 1">
            <a:extLst>
              <a:ext uri="{FF2B5EF4-FFF2-40B4-BE49-F238E27FC236}">
                <a16:creationId xmlns:a16="http://schemas.microsoft.com/office/drawing/2014/main" id="{19A5ABB8-D668-3F40-BBF5-9EE2B75C9AC9}"/>
              </a:ext>
            </a:extLst>
          </p:cNvPr>
          <p:cNvGrpSpPr/>
          <p:nvPr/>
        </p:nvGrpSpPr>
        <p:grpSpPr>
          <a:xfrm>
            <a:off x="3502918" y="1413125"/>
            <a:ext cx="3584002" cy="523220"/>
            <a:chOff x="3502918" y="664626"/>
            <a:chExt cx="3584002" cy="523220"/>
          </a:xfrm>
        </p:grpSpPr>
        <p:sp>
          <p:nvSpPr>
            <p:cNvPr id="89" name="椭圆 88"/>
            <p:cNvSpPr/>
            <p:nvPr/>
          </p:nvSpPr>
          <p:spPr>
            <a:xfrm>
              <a:off x="3502918" y="729796"/>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398"/>
            </a:p>
          </p:txBody>
        </p:sp>
        <p:sp>
          <p:nvSpPr>
            <p:cNvPr id="94" name="TextBox 8"/>
            <p:cNvSpPr txBox="1"/>
            <p:nvPr/>
          </p:nvSpPr>
          <p:spPr>
            <a:xfrm>
              <a:off x="4117698" y="664626"/>
              <a:ext cx="2969222" cy="523220"/>
            </a:xfrm>
            <a:prstGeom prst="rect">
              <a:avLst/>
            </a:prstGeom>
            <a:noFill/>
          </p:spPr>
          <p:txBody>
            <a:bodyPr wrap="square" rtlCol="0">
              <a:spAutoFit/>
            </a:bodyPr>
            <a:lstStyle/>
            <a:p>
              <a:r>
                <a:rPr lang="en-US" altLang="zh-CN" sz="2800" b="1" dirty="0">
                  <a:solidFill>
                    <a:schemeClr val="tx1">
                      <a:lumMod val="65000"/>
                      <a:lumOff val="35000"/>
                    </a:schemeClr>
                  </a:solidFill>
                  <a:latin typeface="+mj-ea"/>
                  <a:ea typeface="+mj-ea"/>
                </a:rPr>
                <a:t>1.</a:t>
              </a:r>
              <a:r>
                <a:rPr lang="zh-CN" altLang="en-US" sz="2800" b="1" dirty="0">
                  <a:solidFill>
                    <a:schemeClr val="tx1">
                      <a:lumMod val="65000"/>
                      <a:lumOff val="35000"/>
                    </a:schemeClr>
                  </a:solidFill>
                  <a:latin typeface="+mj-ea"/>
                  <a:ea typeface="+mj-ea"/>
                </a:rPr>
                <a:t>选择图表内容</a:t>
              </a:r>
            </a:p>
          </p:txBody>
        </p:sp>
      </p:grpSp>
      <p:grpSp>
        <p:nvGrpSpPr>
          <p:cNvPr id="3" name="组合 2">
            <a:extLst>
              <a:ext uri="{FF2B5EF4-FFF2-40B4-BE49-F238E27FC236}">
                <a16:creationId xmlns:a16="http://schemas.microsoft.com/office/drawing/2014/main" id="{D9285C6F-6A1E-FF45-BC69-4D5555822059}"/>
              </a:ext>
            </a:extLst>
          </p:cNvPr>
          <p:cNvGrpSpPr/>
          <p:nvPr/>
        </p:nvGrpSpPr>
        <p:grpSpPr>
          <a:xfrm>
            <a:off x="3502918" y="2728099"/>
            <a:ext cx="4608510" cy="523220"/>
            <a:chOff x="3486521" y="1648881"/>
            <a:chExt cx="4608510" cy="523220"/>
          </a:xfrm>
        </p:grpSpPr>
        <p:sp>
          <p:nvSpPr>
            <p:cNvPr id="90" name="椭圆 89"/>
            <p:cNvSpPr/>
            <p:nvPr/>
          </p:nvSpPr>
          <p:spPr>
            <a:xfrm>
              <a:off x="3486521" y="1693163"/>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398"/>
            </a:p>
          </p:txBody>
        </p:sp>
        <p:sp>
          <p:nvSpPr>
            <p:cNvPr id="95" name="TextBox 8"/>
            <p:cNvSpPr txBox="1"/>
            <p:nvPr/>
          </p:nvSpPr>
          <p:spPr>
            <a:xfrm>
              <a:off x="4117698" y="1648881"/>
              <a:ext cx="3977333" cy="523220"/>
            </a:xfrm>
            <a:prstGeom prst="rect">
              <a:avLst/>
            </a:prstGeom>
            <a:noFill/>
          </p:spPr>
          <p:txBody>
            <a:bodyPr wrap="square" rtlCol="0">
              <a:spAutoFit/>
            </a:bodyPr>
            <a:lstStyle>
              <a:defPPr>
                <a:defRPr lang="zh-CN"/>
              </a:defPPr>
              <a:lvl1pPr>
                <a:defRPr sz="2800" b="1">
                  <a:solidFill>
                    <a:schemeClr val="tx1">
                      <a:lumMod val="65000"/>
                      <a:lumOff val="35000"/>
                    </a:schemeClr>
                  </a:solidFill>
                  <a:latin typeface="+mj-ea"/>
                  <a:ea typeface="+mj-ea"/>
                </a:defRPr>
              </a:lvl1pPr>
            </a:lstStyle>
            <a:p>
              <a:r>
                <a:rPr lang="en-US" altLang="zh-CN" dirty="0">
                  <a:latin typeface="+mn-ea"/>
                  <a:ea typeface="+mn-ea"/>
                </a:rPr>
                <a:t>2.</a:t>
              </a:r>
              <a:r>
                <a:rPr lang="zh-CN" altLang="en-US" dirty="0">
                  <a:latin typeface="+mn-ea"/>
                  <a:ea typeface="+mn-ea"/>
                </a:rPr>
                <a:t>缩放图表</a:t>
              </a:r>
            </a:p>
          </p:txBody>
        </p:sp>
      </p:grpSp>
      <p:grpSp>
        <p:nvGrpSpPr>
          <p:cNvPr id="4" name="组合 3">
            <a:extLst>
              <a:ext uri="{FF2B5EF4-FFF2-40B4-BE49-F238E27FC236}">
                <a16:creationId xmlns:a16="http://schemas.microsoft.com/office/drawing/2014/main" id="{E31113B1-843B-A24A-8F45-49EB4CEAC68F}"/>
              </a:ext>
            </a:extLst>
          </p:cNvPr>
          <p:cNvGrpSpPr/>
          <p:nvPr/>
        </p:nvGrpSpPr>
        <p:grpSpPr>
          <a:xfrm>
            <a:off x="3502918" y="4017033"/>
            <a:ext cx="4824535" cy="523220"/>
            <a:chOff x="3486520" y="2648509"/>
            <a:chExt cx="4824535" cy="523220"/>
          </a:xfrm>
        </p:grpSpPr>
        <p:sp>
          <p:nvSpPr>
            <p:cNvPr id="91" name="椭圆 90"/>
            <p:cNvSpPr/>
            <p:nvPr/>
          </p:nvSpPr>
          <p:spPr>
            <a:xfrm>
              <a:off x="3486520" y="2712078"/>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398"/>
            </a:p>
          </p:txBody>
        </p:sp>
        <p:sp>
          <p:nvSpPr>
            <p:cNvPr id="96" name="TextBox 8"/>
            <p:cNvSpPr txBox="1"/>
            <p:nvPr/>
          </p:nvSpPr>
          <p:spPr>
            <a:xfrm>
              <a:off x="4117698" y="2648509"/>
              <a:ext cx="4193357" cy="523220"/>
            </a:xfrm>
            <a:prstGeom prst="rect">
              <a:avLst/>
            </a:prstGeom>
            <a:noFill/>
          </p:spPr>
          <p:txBody>
            <a:bodyPr wrap="square" rtlCol="0">
              <a:spAutoFit/>
            </a:bodyPr>
            <a:lstStyle/>
            <a:p>
              <a:r>
                <a:rPr lang="en-US" altLang="zh-CN" sz="2800" b="1" dirty="0">
                  <a:solidFill>
                    <a:schemeClr val="tx1">
                      <a:lumMod val="65000"/>
                      <a:lumOff val="35000"/>
                    </a:schemeClr>
                  </a:solidFill>
                  <a:latin typeface="+mn-ea"/>
                </a:rPr>
                <a:t>3.</a:t>
              </a:r>
              <a:r>
                <a:rPr lang="zh-CN" altLang="en-US" sz="2800" b="1" dirty="0">
                  <a:solidFill>
                    <a:schemeClr val="tx1">
                      <a:lumMod val="65000"/>
                      <a:lumOff val="35000"/>
                    </a:schemeClr>
                  </a:solidFill>
                  <a:latin typeface="+mn-ea"/>
                </a:rPr>
                <a:t>追踪数据的值</a:t>
              </a:r>
            </a:p>
          </p:txBody>
        </p:sp>
      </p:grpSp>
      <p:grpSp>
        <p:nvGrpSpPr>
          <p:cNvPr id="5" name="组合 4">
            <a:extLst>
              <a:ext uri="{FF2B5EF4-FFF2-40B4-BE49-F238E27FC236}">
                <a16:creationId xmlns:a16="http://schemas.microsoft.com/office/drawing/2014/main" id="{67EE2369-BF95-1840-AFC0-DA3FF45059EE}"/>
              </a:ext>
            </a:extLst>
          </p:cNvPr>
          <p:cNvGrpSpPr/>
          <p:nvPr/>
        </p:nvGrpSpPr>
        <p:grpSpPr>
          <a:xfrm>
            <a:off x="3547888" y="5339486"/>
            <a:ext cx="4937551" cy="523220"/>
            <a:chOff x="3501124" y="3601325"/>
            <a:chExt cx="4937551" cy="523220"/>
          </a:xfrm>
        </p:grpSpPr>
        <p:sp>
          <p:nvSpPr>
            <p:cNvPr id="92" name="椭圆 91"/>
            <p:cNvSpPr/>
            <p:nvPr/>
          </p:nvSpPr>
          <p:spPr>
            <a:xfrm>
              <a:off x="3501124" y="3664894"/>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398"/>
            </a:p>
          </p:txBody>
        </p:sp>
        <p:sp>
          <p:nvSpPr>
            <p:cNvPr id="97" name="TextBox 8"/>
            <p:cNvSpPr txBox="1"/>
            <p:nvPr/>
          </p:nvSpPr>
          <p:spPr>
            <a:xfrm>
              <a:off x="4101302" y="3601325"/>
              <a:ext cx="4337373" cy="523220"/>
            </a:xfrm>
            <a:prstGeom prst="rect">
              <a:avLst/>
            </a:prstGeom>
            <a:noFill/>
          </p:spPr>
          <p:txBody>
            <a:bodyPr wrap="square" rtlCol="0">
              <a:spAutoFit/>
            </a:bodyPr>
            <a:lstStyle/>
            <a:p>
              <a:r>
                <a:rPr lang="en-US" altLang="zh-CN" sz="2800" b="1" dirty="0">
                  <a:solidFill>
                    <a:schemeClr val="tx1">
                      <a:lumMod val="65000"/>
                      <a:lumOff val="35000"/>
                    </a:schemeClr>
                  </a:solidFill>
                  <a:latin typeface="+mn-ea"/>
                </a:rPr>
                <a:t>4.</a:t>
              </a:r>
              <a:r>
                <a:rPr lang="zh-CN" altLang="en-US" sz="2800" b="1" dirty="0">
                  <a:solidFill>
                    <a:schemeClr val="tx1">
                      <a:lumMod val="65000"/>
                      <a:lumOff val="35000"/>
                    </a:schemeClr>
                  </a:solidFill>
                  <a:latin typeface="+mn-ea"/>
                </a:rPr>
                <a:t>使用</a:t>
              </a:r>
              <a:r>
                <a:rPr lang="en-US" altLang="zh-CN" sz="2800" b="1" dirty="0">
                  <a:solidFill>
                    <a:schemeClr val="tx1">
                      <a:lumMod val="65000"/>
                      <a:lumOff val="35000"/>
                    </a:schemeClr>
                  </a:solidFill>
                  <a:latin typeface="+mn-ea"/>
                </a:rPr>
                <a:t>AJAX</a:t>
              </a:r>
              <a:r>
                <a:rPr lang="zh-CN" altLang="en-US" sz="2800" b="1" dirty="0">
                  <a:solidFill>
                    <a:schemeClr val="tx1">
                      <a:lumMod val="65000"/>
                      <a:lumOff val="35000"/>
                    </a:schemeClr>
                  </a:solidFill>
                  <a:latin typeface="+mn-ea"/>
                </a:rPr>
                <a:t>获取数据</a:t>
              </a:r>
            </a:p>
          </p:txBody>
        </p:sp>
      </p:grpSp>
      <p:sp>
        <p:nvSpPr>
          <p:cNvPr id="99" name="TextBox 15"/>
          <p:cNvSpPr txBox="1"/>
          <p:nvPr/>
        </p:nvSpPr>
        <p:spPr>
          <a:xfrm>
            <a:off x="11085660" y="6257751"/>
            <a:ext cx="846156" cy="338206"/>
          </a:xfrm>
          <a:prstGeom prst="rect">
            <a:avLst/>
          </a:prstGeom>
          <a:noFill/>
        </p:spPr>
        <p:txBody>
          <a:bodyPr wrap="none" rtlCol="0">
            <a:spAutoFit/>
          </a:bodyPr>
          <a:lstStyle/>
          <a:p>
            <a:r>
              <a:rPr lang="en-US" altLang="zh-CN" sz="1599" dirty="0">
                <a:solidFill>
                  <a:schemeClr val="bg1">
                    <a:lumMod val="75000"/>
                  </a:schemeClr>
                </a:solidFill>
              </a:rPr>
              <a:t>—  </a:t>
            </a:r>
            <a:fld id="{2EEF1883-7A0E-4F66-9932-E581691AD397}" type="slidenum">
              <a:rPr lang="zh-CN" altLang="en-US" sz="1599">
                <a:solidFill>
                  <a:schemeClr val="bg1">
                    <a:lumMod val="75000"/>
                  </a:schemeClr>
                </a:solidFill>
              </a:rPr>
              <a:pPr/>
              <a:t>2</a:t>
            </a:fld>
            <a:r>
              <a:rPr lang="zh-CN" altLang="en-US" sz="1599" dirty="0">
                <a:solidFill>
                  <a:schemeClr val="bg1">
                    <a:lumMod val="75000"/>
                  </a:schemeClr>
                </a:solidFill>
              </a:rPr>
              <a:t> </a:t>
            </a:r>
            <a:r>
              <a:rPr lang="en-US" altLang="zh-CN" sz="1599" dirty="0">
                <a:solidFill>
                  <a:schemeClr val="bg1">
                    <a:lumMod val="75000"/>
                  </a:schemeClr>
                </a:solidFill>
              </a:rPr>
              <a:t>—</a:t>
            </a:r>
            <a:r>
              <a:rPr lang="zh-CN" altLang="en-US" sz="1599" dirty="0">
                <a:solidFill>
                  <a:schemeClr val="bg1">
                    <a:lumMod val="75000"/>
                  </a:schemeClr>
                </a:solidFill>
              </a:rPr>
              <a:t> </a:t>
            </a:r>
            <a:endParaRPr lang="zh-CN" altLang="en-US" sz="1599" dirty="0">
              <a:solidFill>
                <a:schemeClr val="bg1">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30729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a:t>
            </a:r>
            <a:r>
              <a:rPr lang="zh-CN" altLang="en-US" b="1" dirty="0"/>
              <a:t>缩放图表</a:t>
            </a:r>
            <a:endParaRPr lang="zh-CN" altLang="en-US" dirty="0"/>
          </a:p>
        </p:txBody>
      </p:sp>
      <p:sp>
        <p:nvSpPr>
          <p:cNvPr id="3" name="矩形 2"/>
          <p:cNvSpPr/>
          <p:nvPr/>
        </p:nvSpPr>
        <p:spPr>
          <a:xfrm>
            <a:off x="262558" y="1032214"/>
            <a:ext cx="8496944" cy="461665"/>
          </a:xfrm>
          <a:prstGeom prst="rect">
            <a:avLst/>
          </a:prstGeom>
        </p:spPr>
        <p:txBody>
          <a:bodyPr wrap="square">
            <a:spAutoFit/>
          </a:bodyPr>
          <a:lstStyle/>
          <a:p>
            <a:pPr indent="300038" eaLnBrk="0" hangingPunct="0">
              <a:tabLst>
                <a:tab pos="457200" algn="l"/>
              </a:tabLst>
              <a:defRPr/>
            </a:pPr>
            <a:r>
              <a:rPr lang="zh-CN" altLang="en-US" b="1" dirty="0">
                <a:solidFill>
                  <a:schemeClr val="tx1">
                    <a:lumMod val="85000"/>
                    <a:lumOff val="15000"/>
                  </a:schemeClr>
                </a:solidFill>
                <a:latin typeface="微软雅黑" pitchFamily="34" charset="-122"/>
                <a:ea typeface="微软雅黑" pitchFamily="34" charset="-122"/>
              </a:rPr>
              <a:t>第五步</a:t>
            </a:r>
            <a:r>
              <a:rPr lang="zh-CN" altLang="en-US" sz="2400" b="1" dirty="0">
                <a:solidFill>
                  <a:schemeClr val="tx1">
                    <a:lumMod val="85000"/>
                    <a:lumOff val="15000"/>
                  </a:schemeClr>
                </a:solidFill>
                <a:latin typeface="微软雅黑" pitchFamily="34" charset="-122"/>
                <a:ea typeface="微软雅黑" pitchFamily="34" charset="-122"/>
              </a:rPr>
              <a:t>：开启交互</a:t>
            </a:r>
          </a:p>
        </p:txBody>
      </p:sp>
      <p:sp>
        <p:nvSpPr>
          <p:cNvPr id="4" name="矩形 3"/>
          <p:cNvSpPr/>
          <p:nvPr/>
        </p:nvSpPr>
        <p:spPr>
          <a:xfrm>
            <a:off x="1029422" y="1689430"/>
            <a:ext cx="10110938" cy="461665"/>
          </a:xfrm>
          <a:prstGeom prst="rect">
            <a:avLst/>
          </a:prstGeom>
        </p:spPr>
        <p:txBody>
          <a:bodyPr wrap="square">
            <a:spAutoFit/>
          </a:bodyPr>
          <a:lstStyle/>
          <a:p>
            <a:r>
              <a:rPr lang="zh-CN" altLang="en-US" dirty="0"/>
              <a:t>因为我们已经在网页中加载了 </a:t>
            </a:r>
            <a:r>
              <a:rPr lang="en-US" altLang="zh-CN" dirty="0"/>
              <a:t>selections</a:t>
            </a:r>
            <a:r>
              <a:rPr lang="zh-CN" altLang="en-US" dirty="0"/>
              <a:t>插件库，所以接收交互就很容易了。</a:t>
            </a:r>
          </a:p>
        </p:txBody>
      </p:sp>
      <p:grpSp>
        <p:nvGrpSpPr>
          <p:cNvPr id="44" name="组合 43"/>
          <p:cNvGrpSpPr/>
          <p:nvPr/>
        </p:nvGrpSpPr>
        <p:grpSpPr>
          <a:xfrm>
            <a:off x="10775726" y="75495"/>
            <a:ext cx="1152128" cy="690003"/>
            <a:chOff x="3007019" y="3721557"/>
            <a:chExt cx="3153621" cy="1280656"/>
          </a:xfrm>
        </p:grpSpPr>
        <p:sp>
          <p:nvSpPr>
            <p:cNvPr id="45" name="矩形 44"/>
            <p:cNvSpPr/>
            <p:nvPr/>
          </p:nvSpPr>
          <p:spPr>
            <a:xfrm>
              <a:off x="3007019" y="3721557"/>
              <a:ext cx="3140156" cy="1280655"/>
            </a:xfrm>
            <a:prstGeom prst="rect">
              <a:avLst/>
            </a:prstGeom>
            <a:solidFill>
              <a:srgbClr val="DECDB1">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6" name="图表 45"/>
            <p:cNvGraphicFramePr/>
            <p:nvPr/>
          </p:nvGraphicFramePr>
          <p:xfrm>
            <a:off x="3088289" y="3780921"/>
            <a:ext cx="3072351" cy="1221292"/>
          </p:xfrm>
          <a:graphic>
            <a:graphicData uri="http://schemas.openxmlformats.org/drawingml/2006/chart">
              <c:chart xmlns:c="http://schemas.openxmlformats.org/drawingml/2006/chart" xmlns:r="http://schemas.openxmlformats.org/officeDocument/2006/relationships" r:id="rId2"/>
            </a:graphicData>
          </a:graphic>
        </p:graphicFrame>
      </p:grpSp>
      <p:sp>
        <p:nvSpPr>
          <p:cNvPr id="10" name="矩形 9">
            <a:extLst>
              <a:ext uri="{FF2B5EF4-FFF2-40B4-BE49-F238E27FC236}">
                <a16:creationId xmlns:a16="http://schemas.microsoft.com/office/drawing/2014/main" id="{E0B86412-33D4-8144-900B-3EC140CB8CC0}"/>
              </a:ext>
            </a:extLst>
          </p:cNvPr>
          <p:cNvSpPr/>
          <p:nvPr/>
        </p:nvSpPr>
        <p:spPr>
          <a:xfrm>
            <a:off x="1486694" y="2321009"/>
            <a:ext cx="10195970" cy="1200329"/>
          </a:xfrm>
          <a:prstGeom prst="rect">
            <a:avLst/>
          </a:prstGeom>
        </p:spPr>
        <p:txBody>
          <a:bodyPr wrap="square">
            <a:spAutoFit/>
          </a:bodyPr>
          <a:lstStyle/>
          <a:p>
            <a:r>
              <a:rPr lang="en-US" altLang="zh-CN" dirty="0"/>
              <a:t>var options = {</a:t>
            </a:r>
            <a:r>
              <a:rPr lang="en-US" altLang="zh-CN" i="1" dirty="0"/>
              <a:t>legend</a:t>
            </a:r>
            <a:r>
              <a:rPr lang="en-US" altLang="zh-CN" dirty="0"/>
              <a:t>: {</a:t>
            </a:r>
            <a:r>
              <a:rPr lang="en-US" altLang="zh-CN" i="1" dirty="0"/>
              <a:t>position</a:t>
            </a:r>
            <a:r>
              <a:rPr lang="en-US" altLang="zh-CN" dirty="0"/>
              <a:t>: "</a:t>
            </a:r>
            <a:r>
              <a:rPr lang="en-US" altLang="zh-CN" i="1" dirty="0" err="1"/>
              <a:t>nw</a:t>
            </a:r>
            <a:r>
              <a:rPr lang="en-US" altLang="zh-CN" dirty="0"/>
              <a:t>"}, </a:t>
            </a:r>
            <a:r>
              <a:rPr lang="en-US" altLang="zh-CN" i="1" dirty="0"/>
              <a:t>selection</a:t>
            </a:r>
            <a:r>
              <a:rPr lang="en-US" altLang="zh-CN" dirty="0"/>
              <a:t>: {</a:t>
            </a:r>
            <a:r>
              <a:rPr lang="en-US" altLang="zh-CN" i="1" dirty="0"/>
              <a:t>mode</a:t>
            </a:r>
            <a:r>
              <a:rPr lang="en-US" altLang="zh-CN" dirty="0"/>
              <a:t>: "</a:t>
            </a:r>
            <a:r>
              <a:rPr lang="en-US" altLang="zh-CN" i="1" dirty="0" err="1"/>
              <a:t>xy</a:t>
            </a:r>
            <a:r>
              <a:rPr lang="en-US" altLang="zh-CN" dirty="0"/>
              <a:t>”}};</a:t>
            </a:r>
          </a:p>
          <a:p>
            <a:endParaRPr lang="en-US" altLang="zh-CN" dirty="0"/>
          </a:p>
          <a:p>
            <a:r>
              <a:rPr lang="en-US" altLang="zh-CN" dirty="0"/>
              <a:t>$</a:t>
            </a:r>
            <a:r>
              <a:rPr lang="en-US" altLang="zh-CN" i="1" dirty="0"/>
              <a:t>.</a:t>
            </a:r>
            <a:r>
              <a:rPr lang="en-US" altLang="zh-CN" dirty="0"/>
              <a:t>plot($el, data, options);</a:t>
            </a:r>
          </a:p>
        </p:txBody>
      </p:sp>
      <p:sp>
        <p:nvSpPr>
          <p:cNvPr id="12" name="矩形 11">
            <a:extLst>
              <a:ext uri="{FF2B5EF4-FFF2-40B4-BE49-F238E27FC236}">
                <a16:creationId xmlns:a16="http://schemas.microsoft.com/office/drawing/2014/main" id="{77BE271B-6EB6-394E-9203-2C9909CDDF4C}"/>
              </a:ext>
            </a:extLst>
          </p:cNvPr>
          <p:cNvSpPr/>
          <p:nvPr/>
        </p:nvSpPr>
        <p:spPr>
          <a:xfrm>
            <a:off x="967729" y="3861842"/>
            <a:ext cx="10110938" cy="461665"/>
          </a:xfrm>
          <a:prstGeom prst="rect">
            <a:avLst/>
          </a:prstGeom>
        </p:spPr>
        <p:txBody>
          <a:bodyPr wrap="square">
            <a:spAutoFit/>
          </a:bodyPr>
          <a:lstStyle/>
          <a:p>
            <a:r>
              <a:rPr lang="zh-CN" altLang="en-US" dirty="0"/>
              <a:t>再添加重制按钮事件，以便缩放以后进行重置。</a:t>
            </a:r>
          </a:p>
        </p:txBody>
      </p:sp>
      <p:sp>
        <p:nvSpPr>
          <p:cNvPr id="13" name="矩形 12">
            <a:extLst>
              <a:ext uri="{FF2B5EF4-FFF2-40B4-BE49-F238E27FC236}">
                <a16:creationId xmlns:a16="http://schemas.microsoft.com/office/drawing/2014/main" id="{F0BFCFDA-45C8-4F4A-9E02-D847A5F7FCCC}"/>
              </a:ext>
            </a:extLst>
          </p:cNvPr>
          <p:cNvSpPr/>
          <p:nvPr/>
        </p:nvSpPr>
        <p:spPr>
          <a:xfrm>
            <a:off x="967729" y="4856901"/>
            <a:ext cx="10714935" cy="1200329"/>
          </a:xfrm>
          <a:prstGeom prst="rect">
            <a:avLst/>
          </a:prstGeom>
        </p:spPr>
        <p:txBody>
          <a:bodyPr wrap="square">
            <a:spAutoFit/>
          </a:bodyPr>
          <a:lstStyle/>
          <a:p>
            <a:r>
              <a:rPr lang="en-US" altLang="zh-CN" dirty="0"/>
              <a:t>       $("</a:t>
            </a:r>
            <a:r>
              <a:rPr lang="en-US" altLang="zh-CN" i="1" dirty="0"/>
              <a:t>#</a:t>
            </a:r>
            <a:r>
              <a:rPr lang="en-US" altLang="zh-CN" i="1" dirty="0" err="1"/>
              <a:t>unzoom</a:t>
            </a:r>
            <a:r>
              <a:rPr lang="en-US" altLang="zh-CN" dirty="0"/>
              <a:t>")</a:t>
            </a:r>
            <a:r>
              <a:rPr lang="en-US" altLang="zh-CN" i="1" dirty="0"/>
              <a:t>.</a:t>
            </a:r>
            <a:r>
              <a:rPr lang="en-US" altLang="zh-CN" dirty="0"/>
              <a:t>click(</a:t>
            </a:r>
            <a:r>
              <a:rPr lang="en-US" altLang="zh-CN" i="1" dirty="0"/>
              <a:t>function</a:t>
            </a:r>
            <a:r>
              <a:rPr lang="en-US" altLang="zh-CN" dirty="0"/>
              <a:t>() {</a:t>
            </a:r>
          </a:p>
          <a:p>
            <a:r>
              <a:rPr lang="en-US" altLang="zh-CN" dirty="0"/>
              <a:t>            </a:t>
            </a:r>
            <a:r>
              <a:rPr lang="en-US" altLang="zh-CN" dirty="0" err="1"/>
              <a:t>plotObj</a:t>
            </a:r>
            <a:r>
              <a:rPr lang="en-US" altLang="zh-CN" dirty="0"/>
              <a:t> = $</a:t>
            </a:r>
            <a:r>
              <a:rPr lang="en-US" altLang="zh-CN" i="1" dirty="0"/>
              <a:t>.</a:t>
            </a:r>
            <a:r>
              <a:rPr lang="en-US" altLang="zh-CN" dirty="0"/>
              <a:t>plot($el, data, options);</a:t>
            </a:r>
          </a:p>
          <a:p>
            <a:r>
              <a:rPr lang="en-US" altLang="zh-CN" dirty="0"/>
              <a:t>        });</a:t>
            </a:r>
          </a:p>
        </p:txBody>
      </p:sp>
    </p:spTree>
    <p:extLst>
      <p:ext uri="{BB962C8B-B14F-4D97-AF65-F5344CB8AC3E}">
        <p14:creationId xmlns:p14="http://schemas.microsoft.com/office/powerpoint/2010/main" val="245490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1797235"/>
            <a:ext cx="12190413" cy="2716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7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82" y="1355747"/>
            <a:ext cx="61706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660426" y="2349674"/>
            <a:ext cx="4611244" cy="1308046"/>
          </a:xfrm>
          <a:prstGeom prst="rect">
            <a:avLst/>
          </a:prstGeom>
          <a:noFill/>
        </p:spPr>
        <p:txBody>
          <a:bodyPr wrap="square" lIns="121917" tIns="60958" rIns="121917" bIns="60958" rtlCol="0">
            <a:spAutoFit/>
          </a:bodyPr>
          <a:lstStyle/>
          <a:p>
            <a:pPr marL="0" lvl="1"/>
            <a:r>
              <a:rPr lang="zh-CN" altLang="en-US" sz="1900" b="1" dirty="0">
                <a:solidFill>
                  <a:schemeClr val="bg1"/>
                </a:solidFill>
                <a:latin typeface="微软雅黑" pitchFamily="34" charset="-122"/>
                <a:ea typeface="微软雅黑" pitchFamily="34" charset="-122"/>
              </a:rPr>
              <a:t> </a:t>
            </a:r>
            <a:r>
              <a:rPr lang="zh-CN" altLang="en-US" sz="3700" b="1" dirty="0">
                <a:solidFill>
                  <a:schemeClr val="bg1"/>
                </a:solidFill>
                <a:latin typeface="微软雅黑" pitchFamily="34" charset="-122"/>
                <a:ea typeface="微软雅黑" pitchFamily="34" charset="-122"/>
              </a:rPr>
              <a:t>第三部分</a:t>
            </a:r>
            <a:endParaRPr lang="en-US" altLang="zh-CN" sz="3700" b="1" dirty="0">
              <a:solidFill>
                <a:schemeClr val="bg1"/>
              </a:solidFill>
              <a:latin typeface="微软雅黑" pitchFamily="34" charset="-122"/>
              <a:ea typeface="微软雅黑" pitchFamily="34" charset="-122"/>
            </a:endParaRPr>
          </a:p>
          <a:p>
            <a:pPr marL="0" lvl="1">
              <a:spcBef>
                <a:spcPts val="600"/>
              </a:spcBef>
            </a:pPr>
            <a:r>
              <a:rPr lang="zh-CN" altLang="en-US" sz="3500" b="1" dirty="0">
                <a:solidFill>
                  <a:schemeClr val="bg1"/>
                </a:solidFill>
                <a:latin typeface="微软雅黑" pitchFamily="34" charset="-122"/>
                <a:ea typeface="微软雅黑" pitchFamily="34" charset="-122"/>
              </a:rPr>
              <a:t>追踪数据的值</a:t>
            </a:r>
          </a:p>
        </p:txBody>
      </p:sp>
      <p:pic>
        <p:nvPicPr>
          <p:cNvPr id="8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0355" y="1797235"/>
            <a:ext cx="4291474" cy="2716422"/>
          </a:xfrm>
          <a:prstGeom prst="rect">
            <a:avLst/>
          </a:prstGeom>
          <a:blipFill>
            <a:blip r:embed="rId4"/>
            <a:stretch>
              <a:fillRect l="-5000" r="-5000"/>
            </a:stretch>
          </a:blipFill>
        </p:spPr>
      </p:pic>
    </p:spTree>
    <p:extLst>
      <p:ext uri="{BB962C8B-B14F-4D97-AF65-F5344CB8AC3E}">
        <p14:creationId xmlns:p14="http://schemas.microsoft.com/office/powerpoint/2010/main" val="705194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a:t>
            </a:r>
            <a:r>
              <a:rPr lang="zh-CN" altLang="en-US" b="1" dirty="0"/>
              <a:t>追踪数据的值</a:t>
            </a:r>
          </a:p>
        </p:txBody>
      </p:sp>
      <p:sp>
        <p:nvSpPr>
          <p:cNvPr id="4" name="矩形 3"/>
          <p:cNvSpPr/>
          <p:nvPr/>
        </p:nvSpPr>
        <p:spPr>
          <a:xfrm>
            <a:off x="838622" y="1053530"/>
            <a:ext cx="10729192" cy="2677656"/>
          </a:xfrm>
          <a:prstGeom prst="rect">
            <a:avLst/>
          </a:prstGeom>
        </p:spPr>
        <p:txBody>
          <a:bodyPr wrap="square">
            <a:spAutoFit/>
          </a:bodyPr>
          <a:lstStyle/>
          <a:p>
            <a:pPr indent="300038" eaLnBrk="0" hangingPunct="0">
              <a:tabLst>
                <a:tab pos="457200" algn="l"/>
              </a:tabLst>
              <a:defRPr/>
            </a:pPr>
            <a:r>
              <a:rPr lang="zh-CN" altLang="en-US" sz="2000" dirty="0">
                <a:solidFill>
                  <a:schemeClr val="tx1">
                    <a:lumMod val="85000"/>
                    <a:lumOff val="15000"/>
                  </a:schemeClr>
                </a:solidFill>
                <a:latin typeface="微软雅黑" pitchFamily="34" charset="-122"/>
                <a:ea typeface="微软雅黑" pitchFamily="34" charset="-122"/>
              </a:rPr>
              <a:t>   </a:t>
            </a:r>
            <a:r>
              <a:rPr lang="en-US" altLang="zh-CN" sz="2000" dirty="0" err="1"/>
              <a:t>我们做可视化交互的很大原因是想给用户控制权，让他们掌握看的数据的视图</a:t>
            </a:r>
            <a:r>
              <a:rPr lang="en-US" altLang="zh-CN" sz="2000" dirty="0"/>
              <a:t>。 </a:t>
            </a:r>
            <a:r>
              <a:rPr lang="en-US" altLang="zh-CN" sz="2000" dirty="0" err="1"/>
              <a:t>我们可以用一个"大图片”来展示数据视图，但我们不想阻止用户深挖详情。虽然</a:t>
            </a:r>
            <a:r>
              <a:rPr lang="en-US" altLang="zh-CN" sz="2000" dirty="0"/>
              <a:t> </a:t>
            </a:r>
            <a:r>
              <a:rPr lang="en-US" altLang="zh-CN" sz="2000" dirty="0" err="1"/>
              <a:t>通常这样需要强迫用户二选一：要不就看概况视图，要不就看详情图，但他们不能</a:t>
            </a:r>
            <a:r>
              <a:rPr lang="en-US" altLang="zh-CN" sz="2000" dirty="0"/>
              <a:t> </a:t>
            </a:r>
            <a:r>
              <a:rPr lang="en-US" altLang="zh-CN" sz="2000" dirty="0" err="1"/>
              <a:t>同时看这两种视图。下面这个例子找到了一个可以替代的方法，用户既能看概况的</a:t>
            </a:r>
            <a:r>
              <a:rPr lang="en-US" altLang="zh-CN" sz="2000" dirty="0"/>
              <a:t> </a:t>
            </a:r>
            <a:r>
              <a:rPr lang="en-US" altLang="zh-CN" sz="2000" dirty="0" err="1"/>
              <a:t>趋势，又能马上看到指定的详情。要这么做，我们就需要利用鼠标当做输入设备</a:t>
            </a:r>
            <a:r>
              <a:rPr lang="en-US" altLang="zh-CN" sz="2000" dirty="0"/>
              <a:t>。 </a:t>
            </a:r>
            <a:r>
              <a:rPr lang="en-US" altLang="zh-CN" sz="2000" dirty="0" err="1"/>
              <a:t>当用户的鼠标滑过图表区域时，我们的代码就会将详情覆盖在图表的相关区域</a:t>
            </a:r>
            <a:r>
              <a:rPr lang="en-US" altLang="zh-CN" sz="2000" dirty="0"/>
              <a:t>。</a:t>
            </a:r>
            <a:r>
              <a:rPr lang="zh-CN" altLang="zh-CN" sz="2000" dirty="0"/>
              <a:t> </a:t>
            </a:r>
            <a:endParaRPr lang="zh-CN" altLang="en-US" sz="2000" dirty="0">
              <a:solidFill>
                <a:schemeClr val="tx1">
                  <a:lumMod val="85000"/>
                  <a:lumOff val="15000"/>
                </a:schemeClr>
              </a:solidFill>
              <a:latin typeface="微软雅黑" pitchFamily="34" charset="-122"/>
              <a:ea typeface="微软雅黑" pitchFamily="34" charset="-122"/>
            </a:endParaRPr>
          </a:p>
        </p:txBody>
      </p:sp>
      <p:graphicFrame>
        <p:nvGraphicFramePr>
          <p:cNvPr id="20" name="图表 19">
            <a:extLst>
              <a:ext uri="{FF2B5EF4-FFF2-40B4-BE49-F238E27FC236}">
                <a16:creationId xmlns:a16="http://schemas.microsoft.com/office/drawing/2014/main" id="{E0F9771E-B910-124D-B162-FADBBD67B3AB}"/>
              </a:ext>
            </a:extLst>
          </p:cNvPr>
          <p:cNvGraphicFramePr/>
          <p:nvPr>
            <p:extLst>
              <p:ext uri="{D42A27DB-BD31-4B8C-83A1-F6EECF244321}">
                <p14:modId xmlns:p14="http://schemas.microsoft.com/office/powerpoint/2010/main" val="3146602059"/>
              </p:ext>
            </p:extLst>
          </p:nvPr>
        </p:nvGraphicFramePr>
        <p:xfrm>
          <a:off x="10919742" y="261442"/>
          <a:ext cx="1080120" cy="494197"/>
        </p:xfrm>
        <a:graphic>
          <a:graphicData uri="http://schemas.openxmlformats.org/drawingml/2006/chart">
            <c:chart xmlns:c="http://schemas.openxmlformats.org/drawingml/2006/chart" xmlns:r="http://schemas.openxmlformats.org/officeDocument/2006/relationships" r:id="rId2"/>
          </a:graphicData>
        </a:graphic>
      </p:graphicFrame>
      <p:pic>
        <p:nvPicPr>
          <p:cNvPr id="21" name="图片 20">
            <a:extLst>
              <a:ext uri="{FF2B5EF4-FFF2-40B4-BE49-F238E27FC236}">
                <a16:creationId xmlns:a16="http://schemas.microsoft.com/office/drawing/2014/main" id="{983694B7-6269-DC45-B392-1C33EDE68A12}"/>
              </a:ext>
            </a:extLst>
          </p:cNvPr>
          <p:cNvPicPr>
            <a:picLocks noChangeAspect="1"/>
          </p:cNvPicPr>
          <p:nvPr/>
        </p:nvPicPr>
        <p:blipFill>
          <a:blip r:embed="rId3"/>
          <a:stretch>
            <a:fillRect/>
          </a:stretch>
        </p:blipFill>
        <p:spPr>
          <a:xfrm>
            <a:off x="2782838" y="3098176"/>
            <a:ext cx="7631906" cy="3511223"/>
          </a:xfrm>
          <a:prstGeom prst="rect">
            <a:avLst/>
          </a:prstGeom>
        </p:spPr>
      </p:pic>
    </p:spTree>
    <p:extLst>
      <p:ext uri="{BB962C8B-B14F-4D97-AF65-F5344CB8AC3E}">
        <p14:creationId xmlns:p14="http://schemas.microsoft.com/office/powerpoint/2010/main" val="3757650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a:t>
            </a:r>
            <a:r>
              <a:rPr lang="zh-CN" altLang="en-US" b="1" dirty="0"/>
              <a:t>追踪数据的值</a:t>
            </a:r>
            <a:endParaRPr lang="zh-CN" altLang="en-US" dirty="0"/>
          </a:p>
        </p:txBody>
      </p:sp>
      <p:sp>
        <p:nvSpPr>
          <p:cNvPr id="3" name="矩形 2"/>
          <p:cNvSpPr/>
          <p:nvPr/>
        </p:nvSpPr>
        <p:spPr>
          <a:xfrm>
            <a:off x="262558" y="1032214"/>
            <a:ext cx="8496944" cy="461665"/>
          </a:xfrm>
          <a:prstGeom prst="rect">
            <a:avLst/>
          </a:prstGeom>
        </p:spPr>
        <p:txBody>
          <a:bodyPr wrap="square">
            <a:spAutoFit/>
          </a:bodyPr>
          <a:lstStyle/>
          <a:p>
            <a:pPr indent="300038" eaLnBrk="0" hangingPunct="0">
              <a:tabLst>
                <a:tab pos="457200" algn="l"/>
              </a:tabLst>
              <a:defRPr/>
            </a:pPr>
            <a:r>
              <a:rPr lang="zh-CN" altLang="en-US" b="1" dirty="0">
                <a:solidFill>
                  <a:schemeClr val="tx1">
                    <a:lumMod val="85000"/>
                    <a:lumOff val="15000"/>
                  </a:schemeClr>
                </a:solidFill>
                <a:latin typeface="微软雅黑" pitchFamily="34" charset="-122"/>
                <a:ea typeface="微软雅黑" pitchFamily="34" charset="-122"/>
              </a:rPr>
              <a:t>第一步</a:t>
            </a:r>
            <a:r>
              <a:rPr lang="zh-CN" altLang="en-US" sz="2400" b="1" dirty="0">
                <a:solidFill>
                  <a:schemeClr val="tx1">
                    <a:lumMod val="85000"/>
                    <a:lumOff val="15000"/>
                  </a:schemeClr>
                </a:solidFill>
                <a:latin typeface="微软雅黑" pitchFamily="34" charset="-122"/>
                <a:ea typeface="微软雅黑" pitchFamily="34" charset="-122"/>
              </a:rPr>
              <a:t>：留出一个</a:t>
            </a:r>
            <a:r>
              <a:rPr lang="en-US" altLang="zh-CN" b="1" dirty="0">
                <a:solidFill>
                  <a:schemeClr val="tx1">
                    <a:lumMod val="85000"/>
                    <a:lumOff val="15000"/>
                  </a:schemeClr>
                </a:solidFill>
                <a:latin typeface="微软雅黑" pitchFamily="34" charset="-122"/>
                <a:ea typeface="微软雅黑" pitchFamily="34" charset="-122"/>
              </a:rPr>
              <a:t>&lt;div&gt;</a:t>
            </a:r>
            <a:r>
              <a:rPr lang="zh-CN" altLang="en-US" b="1" dirty="0">
                <a:solidFill>
                  <a:schemeClr val="tx1">
                    <a:lumMod val="85000"/>
                    <a:lumOff val="15000"/>
                  </a:schemeClr>
                </a:solidFill>
                <a:latin typeface="微软雅黑" pitchFamily="34" charset="-122"/>
                <a:ea typeface="微软雅黑" pitchFamily="34" charset="-122"/>
              </a:rPr>
              <a:t>元素来保存所有图表</a:t>
            </a:r>
            <a:endParaRPr lang="zh-CN" altLang="en-US" sz="2400" b="1" dirty="0">
              <a:solidFill>
                <a:schemeClr val="tx1">
                  <a:lumMod val="85000"/>
                  <a:lumOff val="15000"/>
                </a:schemeClr>
              </a:solidFill>
              <a:latin typeface="微软雅黑" pitchFamily="34" charset="-122"/>
              <a:ea typeface="微软雅黑" pitchFamily="34" charset="-122"/>
            </a:endParaRPr>
          </a:p>
        </p:txBody>
      </p:sp>
      <p:sp>
        <p:nvSpPr>
          <p:cNvPr id="4" name="矩形 3"/>
          <p:cNvSpPr/>
          <p:nvPr/>
        </p:nvSpPr>
        <p:spPr>
          <a:xfrm>
            <a:off x="910630" y="1911489"/>
            <a:ext cx="10785516" cy="830997"/>
          </a:xfrm>
          <a:prstGeom prst="rect">
            <a:avLst/>
          </a:prstGeom>
        </p:spPr>
        <p:txBody>
          <a:bodyPr wrap="square">
            <a:spAutoFit/>
          </a:bodyPr>
          <a:lstStyle/>
          <a:p>
            <a:r>
              <a:rPr lang="zh-CN" altLang="en-US" dirty="0"/>
              <a:t>在我们的文档中，我们需要创建一个</a:t>
            </a:r>
            <a:r>
              <a:rPr lang="en-US" altLang="zh-CN" dirty="0"/>
              <a:t>&lt;div&gt;</a:t>
            </a:r>
            <a:r>
              <a:rPr lang="zh-CN" altLang="en-US" dirty="0"/>
              <a:t>元素来盛放我们一会构建的图 表。这个元素不直接包含图表，但它里面包含其他的包含了图表的</a:t>
            </a:r>
            <a:r>
              <a:rPr lang="en-US" altLang="zh-CN" dirty="0"/>
              <a:t>&lt;div&gt;</a:t>
            </a:r>
            <a:r>
              <a:rPr lang="zh-CN" altLang="en-US" dirty="0"/>
              <a:t>元素。</a:t>
            </a:r>
          </a:p>
        </p:txBody>
      </p:sp>
      <p:sp>
        <p:nvSpPr>
          <p:cNvPr id="42" name="矩形 41"/>
          <p:cNvSpPr/>
          <p:nvPr/>
        </p:nvSpPr>
        <p:spPr>
          <a:xfrm>
            <a:off x="766614" y="3213770"/>
            <a:ext cx="11233248" cy="2185214"/>
          </a:xfrm>
          <a:prstGeom prst="rect">
            <a:avLst/>
          </a:prstGeom>
        </p:spPr>
        <p:txBody>
          <a:bodyPr wrap="square">
            <a:spAutoFit/>
          </a:bodyPr>
          <a:lstStyle/>
          <a:p>
            <a:r>
              <a:rPr lang="en-US" altLang="zh-CN" dirty="0"/>
              <a:t> </a:t>
            </a:r>
            <a:r>
              <a:rPr lang="zh-CN" altLang="en-US" dirty="0"/>
              <a:t>   </a:t>
            </a:r>
            <a:r>
              <a:rPr lang="en-US" altLang="zh-CN" dirty="0"/>
              <a:t>&lt;div </a:t>
            </a:r>
            <a:r>
              <a:rPr lang="en-US" altLang="zh-CN" i="1" dirty="0"/>
              <a:t>id</a:t>
            </a:r>
            <a:r>
              <a:rPr lang="en-US" altLang="zh-CN" dirty="0"/>
              <a:t>='</a:t>
            </a:r>
            <a:r>
              <a:rPr lang="en-US" altLang="zh-CN" i="1" dirty="0"/>
              <a:t>charts</a:t>
            </a:r>
            <a:r>
              <a:rPr lang="en-US" altLang="zh-CN" dirty="0"/>
              <a:t>' </a:t>
            </a:r>
            <a:r>
              <a:rPr lang="en-US" altLang="zh-CN" i="1" dirty="0"/>
              <a:t>style</a:t>
            </a:r>
            <a:r>
              <a:rPr lang="en-US" altLang="zh-CN" dirty="0"/>
              <a:t>="</a:t>
            </a:r>
            <a:r>
              <a:rPr lang="en-US" altLang="zh-CN" i="1" dirty="0" err="1"/>
              <a:t>float:left</a:t>
            </a:r>
            <a:r>
              <a:rPr lang="en-US" altLang="zh-CN" i="1" dirty="0"/>
              <a:t>;</a:t>
            </a:r>
            <a:r>
              <a:rPr lang="en-US" altLang="zh-CN" dirty="0"/>
              <a:t>"&gt;&lt;/div&gt;</a:t>
            </a:r>
          </a:p>
          <a:p>
            <a:r>
              <a:rPr lang="en-US" altLang="zh-CN" dirty="0"/>
              <a:t>      </a:t>
            </a:r>
          </a:p>
          <a:p>
            <a:r>
              <a:rPr lang="en-US" altLang="zh-CN" dirty="0"/>
              <a:t>    &lt;!--[</a:t>
            </a:r>
            <a:r>
              <a:rPr lang="en-US" altLang="zh-CN" i="1" dirty="0"/>
              <a:t>if </a:t>
            </a:r>
            <a:r>
              <a:rPr lang="en-US" altLang="zh-CN" i="1" dirty="0" err="1"/>
              <a:t>lt</a:t>
            </a:r>
            <a:r>
              <a:rPr lang="en-US" altLang="zh-CN" i="1" dirty="0"/>
              <a:t> IE 9</a:t>
            </a:r>
            <a:r>
              <a:rPr lang="en-US" altLang="zh-CN" dirty="0"/>
              <a:t>]</a:t>
            </a:r>
            <a:r>
              <a:rPr lang="en-US" altLang="zh-CN" i="1" dirty="0"/>
              <a:t>&gt;&lt;script </a:t>
            </a:r>
            <a:r>
              <a:rPr lang="en-US" altLang="zh-CN" i="1" dirty="0" err="1"/>
              <a:t>src</a:t>
            </a:r>
            <a:r>
              <a:rPr lang="en-US" altLang="zh-CN" i="1" dirty="0"/>
              <a:t>="</a:t>
            </a:r>
            <a:r>
              <a:rPr lang="en-US" altLang="zh-CN" i="1" dirty="0" err="1"/>
              <a:t>js</a:t>
            </a:r>
            <a:r>
              <a:rPr lang="en-US" altLang="zh-CN" i="1" dirty="0"/>
              <a:t>/</a:t>
            </a:r>
            <a:r>
              <a:rPr lang="en-US" altLang="zh-CN" i="1" dirty="0" err="1"/>
              <a:t>excanvas.min.js</a:t>
            </a:r>
            <a:r>
              <a:rPr lang="en-US" altLang="zh-CN" i="1" dirty="0"/>
              <a:t>"&gt;&lt;/script&gt;&lt;!</a:t>
            </a:r>
            <a:r>
              <a:rPr lang="en-US" altLang="zh-CN" dirty="0"/>
              <a:t>[</a:t>
            </a:r>
            <a:r>
              <a:rPr lang="en-US" altLang="zh-CN" i="1" dirty="0"/>
              <a:t>endif</a:t>
            </a:r>
            <a:r>
              <a:rPr lang="en-US" altLang="zh-CN" dirty="0"/>
              <a:t>]--&gt;</a:t>
            </a:r>
          </a:p>
          <a:p>
            <a:r>
              <a:rPr lang="en-US" altLang="zh-CN" dirty="0"/>
              <a:t>    &lt;script </a:t>
            </a:r>
            <a:r>
              <a:rPr lang="en-US" altLang="zh-CN" i="1" dirty="0" err="1"/>
              <a:t>src</a:t>
            </a:r>
            <a:r>
              <a:rPr lang="en-US" altLang="zh-CN" dirty="0"/>
              <a:t>="</a:t>
            </a:r>
            <a:r>
              <a:rPr lang="en-US" altLang="zh-CN" i="1" dirty="0"/>
              <a:t>http://</a:t>
            </a:r>
            <a:r>
              <a:rPr lang="en-US" altLang="zh-CN" i="1" dirty="0" err="1"/>
              <a:t>cdnjs.cloudflare.com</a:t>
            </a:r>
            <a:r>
              <a:rPr lang="en-US" altLang="zh-CN" i="1" dirty="0"/>
              <a:t>/ajax/libs/</a:t>
            </a:r>
            <a:r>
              <a:rPr lang="en-US" altLang="zh-CN" i="1" dirty="0" err="1"/>
              <a:t>jquery</a:t>
            </a:r>
            <a:r>
              <a:rPr lang="en-US" altLang="zh-CN" i="1" dirty="0"/>
              <a:t>/1.8.3/</a:t>
            </a:r>
            <a:r>
              <a:rPr lang="en-US" altLang="zh-CN" i="1" dirty="0" err="1"/>
              <a:t>jquery.min.js</a:t>
            </a:r>
            <a:r>
              <a:rPr lang="en-US" altLang="zh-CN" dirty="0"/>
              <a:t>"&gt;&lt;/script&gt;</a:t>
            </a:r>
          </a:p>
          <a:p>
            <a:r>
              <a:rPr lang="en-US" altLang="zh-CN" dirty="0"/>
              <a:t>    &lt;script </a:t>
            </a:r>
            <a:r>
              <a:rPr lang="en-US" altLang="zh-CN" i="1" dirty="0" err="1"/>
              <a:t>src</a:t>
            </a:r>
            <a:r>
              <a:rPr lang="en-US" altLang="zh-CN" dirty="0"/>
              <a:t>="</a:t>
            </a:r>
            <a:r>
              <a:rPr lang="en-US" altLang="zh-CN" i="1" dirty="0"/>
              <a:t>http://</a:t>
            </a:r>
            <a:r>
              <a:rPr lang="en-US" altLang="zh-CN" i="1" dirty="0" err="1"/>
              <a:t>cdnjs.cloudflare.com</a:t>
            </a:r>
            <a:r>
              <a:rPr lang="en-US" altLang="zh-CN" i="1" dirty="0"/>
              <a:t>/ajax/libs/</a:t>
            </a:r>
            <a:r>
              <a:rPr lang="en-US" altLang="zh-CN" i="1" dirty="0" err="1"/>
              <a:t>flot</a:t>
            </a:r>
            <a:r>
              <a:rPr lang="en-US" altLang="zh-CN" i="1" dirty="0"/>
              <a:t>/0.7/</a:t>
            </a:r>
            <a:r>
              <a:rPr lang="en-US" altLang="zh-CN" i="1" dirty="0" err="1"/>
              <a:t>jquery.flot.min.js</a:t>
            </a:r>
            <a:r>
              <a:rPr lang="en-US" altLang="zh-CN" dirty="0"/>
              <a:t>"&gt;&lt;/script&gt;</a:t>
            </a:r>
          </a:p>
          <a:p>
            <a:endParaRPr lang="da-DK" altLang="zh-CN" sz="1600" dirty="0"/>
          </a:p>
        </p:txBody>
      </p:sp>
      <p:graphicFrame>
        <p:nvGraphicFramePr>
          <p:cNvPr id="7" name="图表 6">
            <a:extLst>
              <a:ext uri="{FF2B5EF4-FFF2-40B4-BE49-F238E27FC236}">
                <a16:creationId xmlns:a16="http://schemas.microsoft.com/office/drawing/2014/main" id="{50CE051A-56BA-154F-957C-40FAB2A425D2}"/>
              </a:ext>
            </a:extLst>
          </p:cNvPr>
          <p:cNvGraphicFramePr/>
          <p:nvPr>
            <p:extLst>
              <p:ext uri="{D42A27DB-BD31-4B8C-83A1-F6EECF244321}">
                <p14:modId xmlns:p14="http://schemas.microsoft.com/office/powerpoint/2010/main" val="1736347072"/>
              </p:ext>
            </p:extLst>
          </p:nvPr>
        </p:nvGraphicFramePr>
        <p:xfrm>
          <a:off x="10919742" y="261442"/>
          <a:ext cx="1080120" cy="49419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69395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a:t>
            </a:r>
            <a:r>
              <a:rPr lang="zh-CN" altLang="en-US" b="1" dirty="0"/>
              <a:t>追踪数据的值</a:t>
            </a:r>
            <a:endParaRPr lang="zh-CN" altLang="en-US" dirty="0"/>
          </a:p>
        </p:txBody>
      </p:sp>
      <p:sp>
        <p:nvSpPr>
          <p:cNvPr id="4" name="矩形 3"/>
          <p:cNvSpPr/>
          <p:nvPr/>
        </p:nvSpPr>
        <p:spPr>
          <a:xfrm>
            <a:off x="478582" y="1251524"/>
            <a:ext cx="11377264" cy="1631216"/>
          </a:xfrm>
          <a:prstGeom prst="rect">
            <a:avLst/>
          </a:prstGeom>
        </p:spPr>
        <p:txBody>
          <a:bodyPr wrap="square">
            <a:spAutoFit/>
          </a:bodyPr>
          <a:lstStyle/>
          <a:p>
            <a:r>
              <a:rPr lang="en-US" altLang="zh-CN" sz="2000" dirty="0"/>
              <a:t>         </a:t>
            </a:r>
            <a:r>
              <a:rPr lang="zh-CN" altLang="en-US" sz="2000" dirty="0"/>
              <a:t>我们将使用</a:t>
            </a:r>
            <a:r>
              <a:rPr lang="en-US" altLang="zh-CN" sz="2000" dirty="0"/>
              <a:t>JavaScript</a:t>
            </a:r>
            <a:r>
              <a:rPr lang="zh-CN" altLang="en-US" sz="2000" dirty="0"/>
              <a:t>来给所有图表创建</a:t>
            </a:r>
            <a:r>
              <a:rPr lang="en-US" altLang="zh-CN" sz="2000" dirty="0"/>
              <a:t>&lt;div&gt;</a:t>
            </a:r>
            <a:r>
              <a:rPr lang="zh-CN" altLang="en-US" sz="2000" dirty="0"/>
              <a:t>。这些元素必须有一个明确 的宽和高，否则</a:t>
            </a:r>
            <a:r>
              <a:rPr lang="en-US" altLang="zh-CN" sz="2000" dirty="0" err="1"/>
              <a:t>Flot</a:t>
            </a:r>
            <a:r>
              <a:rPr lang="zh-CN" altLang="en-US" sz="2000" dirty="0"/>
              <a:t>将不能构建图表。你可以把元素的尺寸写在</a:t>
            </a:r>
            <a:r>
              <a:rPr lang="en-US" altLang="zh-CN" sz="2000" dirty="0"/>
              <a:t>CSS</a:t>
            </a:r>
            <a:r>
              <a:rPr lang="zh-CN" altLang="en-US" sz="2000" dirty="0"/>
              <a:t>样式表中， 或者你在创建</a:t>
            </a:r>
            <a:r>
              <a:rPr lang="en-US" altLang="zh-CN" sz="2000" dirty="0"/>
              <a:t>&lt;div&gt;</a:t>
            </a:r>
            <a:r>
              <a:rPr lang="zh-CN" altLang="en-US" sz="2000" dirty="0"/>
              <a:t>的时候定义样式（和下面的例子一样）</a:t>
            </a:r>
            <a:r>
              <a:rPr lang="en-US" altLang="zh-CN" sz="2000" baseline="-25000" dirty="0"/>
              <a:t>o</a:t>
            </a:r>
            <a:r>
              <a:rPr lang="zh-CN" altLang="en-US" sz="2000" dirty="0"/>
              <a:t>下面的代码先创建 </a:t>
            </a:r>
            <a:r>
              <a:rPr lang="en-US" altLang="zh-CN" sz="2000" dirty="0"/>
              <a:t>—</a:t>
            </a:r>
            <a:r>
              <a:rPr lang="zh-CN" altLang="en-US" sz="2000" dirty="0"/>
              <a:t>个新的</a:t>
            </a:r>
            <a:r>
              <a:rPr lang="en-US" altLang="zh-CN" sz="2000" dirty="0"/>
              <a:t>&lt;div&gt;</a:t>
            </a:r>
            <a:r>
              <a:rPr lang="zh-CN" altLang="en-US" sz="2000" dirty="0"/>
              <a:t>元素，然后设置宽高，将它存储到一个引用里，然后插入到我们 的文档中已经存在的</a:t>
            </a:r>
            <a:r>
              <a:rPr lang="en-US" altLang="zh-CN" sz="2000" dirty="0"/>
              <a:t>id</a:t>
            </a:r>
            <a:r>
              <a:rPr lang="zh-CN" altLang="en-US" sz="2000" dirty="0"/>
              <a:t>为</a:t>
            </a:r>
            <a:r>
              <a:rPr lang="en-US" altLang="zh-CN" sz="2000" dirty="0"/>
              <a:t>charts</a:t>
            </a:r>
            <a:r>
              <a:rPr lang="zh-CN" altLang="en-US" sz="2000" dirty="0"/>
              <a:t>的</a:t>
            </a:r>
            <a:r>
              <a:rPr lang="en-US" altLang="zh-CN" sz="2000" dirty="0"/>
              <a:t>&lt;div&gt;</a:t>
            </a:r>
            <a:r>
              <a:rPr lang="zh-CN" altLang="en-US" sz="2000" dirty="0"/>
              <a:t>中。</a:t>
            </a:r>
          </a:p>
          <a:p>
            <a:endParaRPr lang="zh-CN" altLang="en-US" sz="2000" dirty="0"/>
          </a:p>
        </p:txBody>
      </p:sp>
      <p:sp>
        <p:nvSpPr>
          <p:cNvPr id="42" name="矩形 41"/>
          <p:cNvSpPr/>
          <p:nvPr/>
        </p:nvSpPr>
        <p:spPr>
          <a:xfrm>
            <a:off x="1185510" y="3285778"/>
            <a:ext cx="10814352" cy="2923877"/>
          </a:xfrm>
          <a:prstGeom prst="rect">
            <a:avLst/>
          </a:prstGeom>
        </p:spPr>
        <p:txBody>
          <a:bodyPr wrap="square">
            <a:spAutoFit/>
          </a:bodyPr>
          <a:lstStyle/>
          <a:p>
            <a:r>
              <a:rPr lang="en-US" altLang="zh-CN" dirty="0"/>
              <a:t> </a:t>
            </a:r>
            <a:r>
              <a:rPr lang="zh-CN" altLang="en-US" dirty="0"/>
              <a:t> </a:t>
            </a:r>
            <a:r>
              <a:rPr lang="en-US" altLang="zh-CN" dirty="0"/>
              <a:t>$</a:t>
            </a:r>
            <a:r>
              <a:rPr lang="en-US" altLang="zh-CN" i="1" dirty="0"/>
              <a:t>.</a:t>
            </a:r>
            <a:r>
              <a:rPr lang="en-US" altLang="zh-CN" dirty="0"/>
              <a:t>each(</a:t>
            </a:r>
            <a:r>
              <a:rPr lang="en-US" altLang="zh-CN" i="1" dirty="0"/>
              <a:t>exports</a:t>
            </a:r>
            <a:r>
              <a:rPr lang="en-US" altLang="zh-CN" dirty="0"/>
              <a:t>, </a:t>
            </a:r>
            <a:r>
              <a:rPr lang="en-US" altLang="zh-CN" i="1" dirty="0"/>
              <a:t>function</a:t>
            </a:r>
            <a:r>
              <a:rPr lang="en-US" altLang="zh-CN" dirty="0"/>
              <a:t>(</a:t>
            </a:r>
            <a:r>
              <a:rPr lang="en-US" altLang="zh-CN" dirty="0" err="1"/>
              <a:t>idx,region</a:t>
            </a:r>
            <a:r>
              <a:rPr lang="en-US" altLang="zh-CN" dirty="0"/>
              <a:t>) {</a:t>
            </a:r>
          </a:p>
          <a:p>
            <a:r>
              <a:rPr lang="en-US" altLang="zh-CN" i="1" dirty="0"/>
              <a:t>    var</a:t>
            </a:r>
            <a:r>
              <a:rPr lang="en-US" altLang="zh-CN" dirty="0"/>
              <a:t> div = $("</a:t>
            </a:r>
            <a:r>
              <a:rPr lang="en-US" altLang="zh-CN" i="1" dirty="0"/>
              <a:t>&lt;div&gt;</a:t>
            </a:r>
            <a:r>
              <a:rPr lang="en-US" altLang="zh-CN" dirty="0"/>
              <a:t>")</a:t>
            </a:r>
            <a:r>
              <a:rPr lang="en-US" altLang="zh-CN" i="1" dirty="0"/>
              <a:t>.</a:t>
            </a:r>
            <a:r>
              <a:rPr lang="en-US" altLang="zh-CN" dirty="0" err="1"/>
              <a:t>css</a:t>
            </a:r>
            <a:r>
              <a:rPr lang="en-US" altLang="zh-CN" dirty="0"/>
              <a:t>({</a:t>
            </a:r>
          </a:p>
          <a:p>
            <a:r>
              <a:rPr lang="en-US" altLang="zh-CN" dirty="0"/>
              <a:t>        </a:t>
            </a:r>
            <a:r>
              <a:rPr lang="en-US" altLang="zh-CN" i="1" dirty="0"/>
              <a:t>width</a:t>
            </a:r>
            <a:r>
              <a:rPr lang="en-US" altLang="zh-CN" dirty="0"/>
              <a:t>: "</a:t>
            </a:r>
            <a:r>
              <a:rPr lang="en-US" altLang="zh-CN" i="1" dirty="0"/>
              <a:t>600px</a:t>
            </a:r>
            <a:r>
              <a:rPr lang="en-US" altLang="zh-CN" dirty="0"/>
              <a:t>",</a:t>
            </a:r>
          </a:p>
          <a:p>
            <a:r>
              <a:rPr lang="en-US" altLang="zh-CN" dirty="0"/>
              <a:t>        </a:t>
            </a:r>
            <a:r>
              <a:rPr lang="en-US" altLang="zh-CN" i="1" dirty="0"/>
              <a:t>height</a:t>
            </a:r>
            <a:r>
              <a:rPr lang="en-US" altLang="zh-CN" dirty="0"/>
              <a:t>: "</a:t>
            </a:r>
            <a:r>
              <a:rPr lang="en-US" altLang="zh-CN" i="1" dirty="0"/>
              <a:t>50px</a:t>
            </a:r>
            <a:r>
              <a:rPr lang="en-US" altLang="zh-CN" dirty="0"/>
              <a:t>"</a:t>
            </a:r>
          </a:p>
          <a:p>
            <a:r>
              <a:rPr lang="en-US" altLang="zh-CN" dirty="0"/>
              <a:t>     });</a:t>
            </a:r>
          </a:p>
          <a:p>
            <a:r>
              <a:rPr lang="en-US" altLang="zh-CN" dirty="0"/>
              <a:t>     $("</a:t>
            </a:r>
            <a:r>
              <a:rPr lang="en-US" altLang="zh-CN" i="1" dirty="0"/>
              <a:t>#charts</a:t>
            </a:r>
            <a:r>
              <a:rPr lang="en-US" altLang="zh-CN" dirty="0"/>
              <a:t>")</a:t>
            </a:r>
            <a:r>
              <a:rPr lang="en-US" altLang="zh-CN" i="1" dirty="0"/>
              <a:t>.</a:t>
            </a:r>
            <a:r>
              <a:rPr lang="en-US" altLang="zh-CN" dirty="0"/>
              <a:t>append(div);</a:t>
            </a:r>
          </a:p>
          <a:p>
            <a:r>
              <a:rPr lang="en-US" altLang="zh-CN" dirty="0"/>
              <a:t>});</a:t>
            </a:r>
          </a:p>
          <a:p>
            <a:endParaRPr lang="da-DK" altLang="zh-CN" sz="1600" dirty="0"/>
          </a:p>
        </p:txBody>
      </p:sp>
      <p:graphicFrame>
        <p:nvGraphicFramePr>
          <p:cNvPr id="7" name="图表 6">
            <a:extLst>
              <a:ext uri="{FF2B5EF4-FFF2-40B4-BE49-F238E27FC236}">
                <a16:creationId xmlns:a16="http://schemas.microsoft.com/office/drawing/2014/main" id="{50CE051A-56BA-154F-957C-40FAB2A425D2}"/>
              </a:ext>
            </a:extLst>
          </p:cNvPr>
          <p:cNvGraphicFramePr/>
          <p:nvPr/>
        </p:nvGraphicFramePr>
        <p:xfrm>
          <a:off x="10919742" y="261442"/>
          <a:ext cx="1080120" cy="49419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7170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a:t>
            </a:r>
            <a:r>
              <a:rPr lang="zh-CN" altLang="en-US" b="1" dirty="0"/>
              <a:t>追踪数据的值</a:t>
            </a:r>
            <a:endParaRPr lang="zh-CN" altLang="en-US" dirty="0"/>
          </a:p>
        </p:txBody>
      </p:sp>
      <p:sp>
        <p:nvSpPr>
          <p:cNvPr id="3" name="矩形 2"/>
          <p:cNvSpPr/>
          <p:nvPr/>
        </p:nvSpPr>
        <p:spPr>
          <a:xfrm>
            <a:off x="262558" y="1032214"/>
            <a:ext cx="8496944" cy="461665"/>
          </a:xfrm>
          <a:prstGeom prst="rect">
            <a:avLst/>
          </a:prstGeom>
        </p:spPr>
        <p:txBody>
          <a:bodyPr wrap="square">
            <a:spAutoFit/>
          </a:bodyPr>
          <a:lstStyle/>
          <a:p>
            <a:pPr indent="300038" eaLnBrk="0" hangingPunct="0">
              <a:tabLst>
                <a:tab pos="457200" algn="l"/>
              </a:tabLst>
              <a:defRPr/>
            </a:pPr>
            <a:r>
              <a:rPr lang="zh-CN" altLang="en-US" b="1" dirty="0">
                <a:solidFill>
                  <a:schemeClr val="tx1">
                    <a:lumMod val="85000"/>
                    <a:lumOff val="15000"/>
                  </a:schemeClr>
                </a:solidFill>
                <a:latin typeface="微软雅黑" pitchFamily="34" charset="-122"/>
                <a:ea typeface="微软雅黑" pitchFamily="34" charset="-122"/>
              </a:rPr>
              <a:t>第二步</a:t>
            </a:r>
            <a:r>
              <a:rPr lang="zh-CN" altLang="en-US" sz="2400" b="1" dirty="0">
                <a:solidFill>
                  <a:schemeClr val="tx1">
                    <a:lumMod val="85000"/>
                    <a:lumOff val="15000"/>
                  </a:schemeClr>
                </a:solidFill>
                <a:latin typeface="微软雅黑" pitchFamily="34" charset="-122"/>
                <a:ea typeface="微软雅黑" pitchFamily="34" charset="-122"/>
              </a:rPr>
              <a:t>：准备数据</a:t>
            </a:r>
          </a:p>
        </p:txBody>
      </p:sp>
      <p:sp>
        <p:nvSpPr>
          <p:cNvPr id="4" name="矩形 3"/>
          <p:cNvSpPr/>
          <p:nvPr/>
        </p:nvSpPr>
        <p:spPr>
          <a:xfrm>
            <a:off x="910630" y="1911489"/>
            <a:ext cx="10785516" cy="830997"/>
          </a:xfrm>
          <a:prstGeom prst="rect">
            <a:avLst/>
          </a:prstGeom>
        </p:spPr>
        <p:txBody>
          <a:bodyPr wrap="square">
            <a:spAutoFit/>
          </a:bodyPr>
          <a:lstStyle/>
          <a:p>
            <a:r>
              <a:rPr lang="zh-CN" altLang="en-US" dirty="0">
                <a:solidFill>
                  <a:schemeClr val="tx1">
                    <a:lumMod val="85000"/>
                    <a:lumOff val="15000"/>
                  </a:schemeClr>
                </a:solidFill>
                <a:latin typeface="微软雅黑" pitchFamily="34" charset="-122"/>
                <a:ea typeface="微软雅黑" pitchFamily="34" charset="-122"/>
              </a:rPr>
              <a:t>目前这个例子来说，还是让我们先从简单的做起，并且假设我们的数据已经下载好了并且转成</a:t>
            </a:r>
            <a:r>
              <a:rPr lang="en-US" altLang="zh-CN" dirty="0">
                <a:solidFill>
                  <a:schemeClr val="tx1">
                    <a:lumMod val="85000"/>
                    <a:lumOff val="15000"/>
                  </a:schemeClr>
                </a:solidFill>
                <a:latin typeface="微软雅黑" pitchFamily="34" charset="-122"/>
                <a:ea typeface="微软雅黑" pitchFamily="34" charset="-122"/>
              </a:rPr>
              <a:t>JavaScript</a:t>
            </a:r>
            <a:r>
              <a:rPr lang="zh-CN" altLang="en-US" dirty="0">
                <a:solidFill>
                  <a:schemeClr val="tx1">
                    <a:lumMod val="85000"/>
                    <a:lumOff val="15000"/>
                  </a:schemeClr>
                </a:solidFill>
                <a:latin typeface="微软雅黑" pitchFamily="34" charset="-122"/>
                <a:ea typeface="微软雅黑" pitchFamily="34" charset="-122"/>
              </a:rPr>
              <a:t>需要的格式（为了简洁，下面展示的只是节选）</a:t>
            </a:r>
            <a:endParaRPr lang="zh-CN" altLang="en-US" dirty="0"/>
          </a:p>
        </p:txBody>
      </p:sp>
      <p:graphicFrame>
        <p:nvGraphicFramePr>
          <p:cNvPr id="7" name="图表 6">
            <a:extLst>
              <a:ext uri="{FF2B5EF4-FFF2-40B4-BE49-F238E27FC236}">
                <a16:creationId xmlns:a16="http://schemas.microsoft.com/office/drawing/2014/main" id="{50CE051A-56BA-154F-957C-40FAB2A425D2}"/>
              </a:ext>
            </a:extLst>
          </p:cNvPr>
          <p:cNvGraphicFramePr/>
          <p:nvPr/>
        </p:nvGraphicFramePr>
        <p:xfrm>
          <a:off x="10919742" y="261442"/>
          <a:ext cx="1080120" cy="494197"/>
        </p:xfrm>
        <a:graphic>
          <a:graphicData uri="http://schemas.openxmlformats.org/drawingml/2006/chart">
            <c:chart xmlns:c="http://schemas.openxmlformats.org/drawingml/2006/chart" xmlns:r="http://schemas.openxmlformats.org/officeDocument/2006/relationships" r:id="rId2"/>
          </a:graphicData>
        </a:graphic>
      </p:graphicFrame>
      <p:sp>
        <p:nvSpPr>
          <p:cNvPr id="8" name="矩形 7">
            <a:extLst>
              <a:ext uri="{FF2B5EF4-FFF2-40B4-BE49-F238E27FC236}">
                <a16:creationId xmlns:a16="http://schemas.microsoft.com/office/drawing/2014/main" id="{6F4AE924-E970-C441-81E0-96871F947BCC}"/>
              </a:ext>
            </a:extLst>
          </p:cNvPr>
          <p:cNvSpPr/>
          <p:nvPr/>
        </p:nvSpPr>
        <p:spPr>
          <a:xfrm>
            <a:off x="967244" y="3128895"/>
            <a:ext cx="11032618" cy="2862322"/>
          </a:xfrm>
          <a:prstGeom prst="rect">
            <a:avLst/>
          </a:prstGeom>
        </p:spPr>
        <p:txBody>
          <a:bodyPr wrap="square">
            <a:spAutoFit/>
          </a:bodyPr>
          <a:lstStyle/>
          <a:p>
            <a:r>
              <a:rPr lang="en-US" altLang="zh-CN" sz="2000" dirty="0"/>
              <a:t>var exports = [</a:t>
            </a:r>
          </a:p>
          <a:p>
            <a:r>
              <a:rPr lang="en-US" altLang="zh-CN" sz="2000" dirty="0"/>
              <a:t>    { </a:t>
            </a:r>
            <a:r>
              <a:rPr lang="en-US" altLang="zh-CN" sz="2000" i="1" dirty="0"/>
              <a:t>label</a:t>
            </a:r>
            <a:r>
              <a:rPr lang="en-US" altLang="zh-CN" sz="2000" dirty="0"/>
              <a:t>: "</a:t>
            </a:r>
            <a:r>
              <a:rPr lang="en-US" altLang="zh-CN" sz="2000" i="1" dirty="0"/>
              <a:t>East Asia &amp; Pacific</a:t>
            </a:r>
            <a:r>
              <a:rPr lang="en-US" altLang="zh-CN" sz="2000" dirty="0"/>
              <a:t>",        </a:t>
            </a:r>
            <a:r>
              <a:rPr lang="en-US" altLang="zh-CN" sz="2000" i="1" dirty="0"/>
              <a:t>data</a:t>
            </a:r>
            <a:r>
              <a:rPr lang="en-US" altLang="zh-CN" sz="2000" dirty="0"/>
              <a:t>: [[1960,13.2276851887342], // Data continues…</a:t>
            </a:r>
          </a:p>
          <a:p>
            <a:r>
              <a:rPr lang="en-US" altLang="zh-CN" sz="2000" dirty="0"/>
              <a:t>    { </a:t>
            </a:r>
            <a:r>
              <a:rPr lang="en-US" altLang="zh-CN" sz="2000" i="1" dirty="0"/>
              <a:t>label</a:t>
            </a:r>
            <a:r>
              <a:rPr lang="en-US" altLang="zh-CN" sz="2000" dirty="0"/>
              <a:t>: "</a:t>
            </a:r>
            <a:r>
              <a:rPr lang="en-US" altLang="zh-CN" sz="2000" i="1" dirty="0"/>
              <a:t>Europe &amp; Central Asia</a:t>
            </a:r>
            <a:r>
              <a:rPr lang="en-US" altLang="zh-CN" sz="2000" dirty="0"/>
              <a:t>",      </a:t>
            </a:r>
            <a:r>
              <a:rPr lang="en-US" altLang="zh-CN" sz="2000" i="1" dirty="0"/>
              <a:t>data</a:t>
            </a:r>
            <a:r>
              <a:rPr lang="en-US" altLang="zh-CN" sz="2000" dirty="0"/>
              <a:t>: [[1960,19.6961338419723], // Data continues…</a:t>
            </a:r>
          </a:p>
          <a:p>
            <a:r>
              <a:rPr lang="en-US" altLang="zh-CN" sz="2000" dirty="0"/>
              <a:t>    { </a:t>
            </a:r>
            <a:r>
              <a:rPr lang="en-US" altLang="zh-CN" sz="2000" i="1" dirty="0"/>
              <a:t>label</a:t>
            </a:r>
            <a:r>
              <a:rPr lang="en-US" altLang="zh-CN" sz="2000" dirty="0"/>
              <a:t>: "</a:t>
            </a:r>
            <a:r>
              <a:rPr lang="en-US" altLang="zh-CN" sz="2000" i="1" dirty="0"/>
              <a:t>Latin America &amp; Caribbean</a:t>
            </a:r>
            <a:r>
              <a:rPr lang="en-US" altLang="zh-CN" sz="2000" dirty="0"/>
              <a:t>",  </a:t>
            </a:r>
            <a:r>
              <a:rPr lang="en-US" altLang="zh-CN" sz="2000" i="1" dirty="0"/>
              <a:t>data</a:t>
            </a:r>
            <a:r>
              <a:rPr lang="en-US" altLang="zh-CN" sz="2000" dirty="0"/>
              <a:t>: [[1960,11.6801502887395], // Data continues…</a:t>
            </a:r>
          </a:p>
          <a:p>
            <a:r>
              <a:rPr lang="en-US" altLang="zh-CN" sz="2000" dirty="0"/>
              <a:t>    { </a:t>
            </a:r>
            <a:r>
              <a:rPr lang="en-US" altLang="zh-CN" sz="2000" i="1" dirty="0"/>
              <a:t>label</a:t>
            </a:r>
            <a:r>
              <a:rPr lang="en-US" altLang="zh-CN" sz="2000" dirty="0"/>
              <a:t>: "</a:t>
            </a:r>
            <a:r>
              <a:rPr lang="en-US" altLang="zh-CN" sz="2000" i="1" dirty="0"/>
              <a:t>Middle East &amp; North Africa</a:t>
            </a:r>
            <a:r>
              <a:rPr lang="en-US" altLang="zh-CN" sz="2000" dirty="0"/>
              <a:t>", </a:t>
            </a:r>
            <a:r>
              <a:rPr lang="en-US" altLang="zh-CN" sz="2000" i="1" dirty="0"/>
              <a:t>data</a:t>
            </a:r>
            <a:r>
              <a:rPr lang="en-US" altLang="zh-CN" sz="2000" dirty="0"/>
              <a:t>: [[1968,31.1954177605503], // Data continues…</a:t>
            </a:r>
          </a:p>
          <a:p>
            <a:r>
              <a:rPr lang="en-US" altLang="zh-CN" sz="2000" dirty="0"/>
              <a:t>    { </a:t>
            </a:r>
            <a:r>
              <a:rPr lang="en-US" altLang="zh-CN" sz="2000" i="1" dirty="0"/>
              <a:t>label</a:t>
            </a:r>
            <a:r>
              <a:rPr lang="en-US" altLang="zh-CN" sz="2000" dirty="0"/>
              <a:t>: "</a:t>
            </a:r>
            <a:r>
              <a:rPr lang="en-US" altLang="zh-CN" sz="2000" i="1" dirty="0"/>
              <a:t>North America</a:t>
            </a:r>
            <a:r>
              <a:rPr lang="en-US" altLang="zh-CN" sz="2000" dirty="0"/>
              <a:t>",              </a:t>
            </a:r>
            <a:r>
              <a:rPr lang="en-US" altLang="zh-CN" sz="2000" i="1" dirty="0"/>
              <a:t>data</a:t>
            </a:r>
            <a:r>
              <a:rPr lang="en-US" altLang="zh-CN" sz="2000" dirty="0"/>
              <a:t>: [[1960,5.94754327218195], // Data continues…</a:t>
            </a:r>
          </a:p>
          <a:p>
            <a:r>
              <a:rPr lang="en-US" altLang="zh-CN" sz="2000" dirty="0"/>
              <a:t>    { </a:t>
            </a:r>
            <a:r>
              <a:rPr lang="en-US" altLang="zh-CN" sz="2000" i="1" dirty="0"/>
              <a:t>label</a:t>
            </a:r>
            <a:r>
              <a:rPr lang="en-US" altLang="zh-CN" sz="2000" dirty="0"/>
              <a:t>: "</a:t>
            </a:r>
            <a:r>
              <a:rPr lang="en-US" altLang="zh-CN" sz="2000" i="1" dirty="0"/>
              <a:t>South Asia</a:t>
            </a:r>
            <a:r>
              <a:rPr lang="en-US" altLang="zh-CN" sz="2000" dirty="0"/>
              <a:t>",                 </a:t>
            </a:r>
            <a:r>
              <a:rPr lang="en-US" altLang="zh-CN" sz="2000" i="1" dirty="0"/>
              <a:t>data</a:t>
            </a:r>
            <a:r>
              <a:rPr lang="en-US" altLang="zh-CN" sz="2000" dirty="0"/>
              <a:t>: [[1960,5.70858107039607], // Data continues…</a:t>
            </a:r>
          </a:p>
          <a:p>
            <a:r>
              <a:rPr lang="en-US" altLang="zh-CN" sz="2000" dirty="0"/>
              <a:t>    { </a:t>
            </a:r>
            <a:r>
              <a:rPr lang="en-US" altLang="zh-CN" sz="2000" i="1" dirty="0"/>
              <a:t>label</a:t>
            </a:r>
            <a:r>
              <a:rPr lang="en-US" altLang="zh-CN" sz="2000" dirty="0"/>
              <a:t>: "</a:t>
            </a:r>
            <a:r>
              <a:rPr lang="en-US" altLang="zh-CN" sz="2000" i="1" dirty="0"/>
              <a:t>Sub-Saharan Africa</a:t>
            </a:r>
            <a:r>
              <a:rPr lang="en-US" altLang="zh-CN" sz="2000" dirty="0"/>
              <a:t>",         </a:t>
            </a:r>
            <a:r>
              <a:rPr lang="en-US" altLang="zh-CN" sz="2000" i="1" dirty="0"/>
              <a:t>data</a:t>
            </a:r>
            <a:r>
              <a:rPr lang="en-US" altLang="zh-CN" sz="2000" dirty="0"/>
              <a:t>: [[1960,25.5082919987422], // Data continues…</a:t>
            </a:r>
          </a:p>
          <a:p>
            <a:r>
              <a:rPr lang="en-US" altLang="zh-CN" sz="2000" dirty="0"/>
              <a:t>];</a:t>
            </a:r>
          </a:p>
        </p:txBody>
      </p:sp>
    </p:spTree>
    <p:extLst>
      <p:ext uri="{BB962C8B-B14F-4D97-AF65-F5344CB8AC3E}">
        <p14:creationId xmlns:p14="http://schemas.microsoft.com/office/powerpoint/2010/main" val="1628901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a:t>
            </a:r>
            <a:r>
              <a:rPr lang="zh-CN" altLang="en-US" b="1" dirty="0"/>
              <a:t>追踪数据的值</a:t>
            </a:r>
            <a:endParaRPr lang="zh-CN" altLang="en-US" dirty="0"/>
          </a:p>
        </p:txBody>
      </p:sp>
      <p:sp>
        <p:nvSpPr>
          <p:cNvPr id="3" name="矩形 2"/>
          <p:cNvSpPr/>
          <p:nvPr/>
        </p:nvSpPr>
        <p:spPr>
          <a:xfrm>
            <a:off x="262558" y="1032214"/>
            <a:ext cx="8496944" cy="461665"/>
          </a:xfrm>
          <a:prstGeom prst="rect">
            <a:avLst/>
          </a:prstGeom>
        </p:spPr>
        <p:txBody>
          <a:bodyPr wrap="square">
            <a:spAutoFit/>
          </a:bodyPr>
          <a:lstStyle/>
          <a:p>
            <a:pPr indent="300038" eaLnBrk="0" hangingPunct="0">
              <a:tabLst>
                <a:tab pos="457200" algn="l"/>
              </a:tabLst>
              <a:defRPr/>
            </a:pPr>
            <a:r>
              <a:rPr lang="zh-CN" altLang="en-US" b="1" dirty="0">
                <a:solidFill>
                  <a:schemeClr val="tx1">
                    <a:lumMod val="85000"/>
                    <a:lumOff val="15000"/>
                  </a:schemeClr>
                </a:solidFill>
                <a:latin typeface="微软雅黑" pitchFamily="34" charset="-122"/>
                <a:ea typeface="微软雅黑" pitchFamily="34" charset="-122"/>
              </a:rPr>
              <a:t>第三步</a:t>
            </a:r>
            <a:r>
              <a:rPr lang="zh-CN" altLang="en-US" sz="2400" b="1" dirty="0">
                <a:solidFill>
                  <a:schemeClr val="tx1">
                    <a:lumMod val="85000"/>
                    <a:lumOff val="15000"/>
                  </a:schemeClr>
                </a:solidFill>
                <a:latin typeface="微软雅黑" pitchFamily="34" charset="-122"/>
                <a:ea typeface="微软雅黑" pitchFamily="34" charset="-122"/>
              </a:rPr>
              <a:t>：绘制图表</a:t>
            </a:r>
          </a:p>
        </p:txBody>
      </p:sp>
      <p:sp>
        <p:nvSpPr>
          <p:cNvPr id="4" name="矩形 3"/>
          <p:cNvSpPr/>
          <p:nvPr/>
        </p:nvSpPr>
        <p:spPr>
          <a:xfrm>
            <a:off x="622598" y="1629594"/>
            <a:ext cx="11233248" cy="1200329"/>
          </a:xfrm>
          <a:prstGeom prst="rect">
            <a:avLst/>
          </a:prstGeom>
        </p:spPr>
        <p:txBody>
          <a:bodyPr wrap="square">
            <a:spAutoFit/>
          </a:bodyPr>
          <a:lstStyle/>
          <a:p>
            <a:r>
              <a:rPr lang="en-US" altLang="zh-CN" dirty="0"/>
              <a:t>         </a:t>
            </a:r>
            <a:r>
              <a:rPr lang="zh-CN" altLang="en-US" dirty="0"/>
              <a:t>在页面中放置好盛放每个图表的</a:t>
            </a:r>
            <a:r>
              <a:rPr lang="en-US" altLang="zh-CN" dirty="0"/>
              <a:t>&lt;div&gt;</a:t>
            </a:r>
            <a:r>
              <a:rPr lang="zh-CN" altLang="en-US" dirty="0"/>
              <a:t>后，我们就可以使用</a:t>
            </a:r>
            <a:r>
              <a:rPr lang="en-US" altLang="zh-CN" dirty="0" err="1"/>
              <a:t>Flot</a:t>
            </a:r>
            <a:r>
              <a:rPr lang="zh-CN" altLang="en-US" dirty="0"/>
              <a:t>的</a:t>
            </a:r>
            <a:r>
              <a:rPr lang="en-US" altLang="zh-CN" dirty="0"/>
              <a:t>plot()</a:t>
            </a:r>
            <a:r>
              <a:rPr lang="zh-CN" altLang="en-US" dirty="0"/>
              <a:t>函数来绘制图表了。这个函数接受</a:t>
            </a:r>
            <a:r>
              <a:rPr lang="en-US" altLang="zh-CN" dirty="0"/>
              <a:t>3</a:t>
            </a:r>
            <a:r>
              <a:rPr lang="zh-CN" altLang="en-US" dirty="0"/>
              <a:t>个参数：盛放图表的元素</a:t>
            </a:r>
            <a:r>
              <a:rPr lang="en-US" altLang="zh-CN" dirty="0"/>
              <a:t>(</a:t>
            </a:r>
            <a:r>
              <a:rPr lang="zh-CN" altLang="en-US" dirty="0"/>
              <a:t>我们刚创建的那些 </a:t>
            </a:r>
            <a:r>
              <a:rPr lang="en-US" altLang="zh-CN" dirty="0"/>
              <a:t>div)</a:t>
            </a:r>
            <a:r>
              <a:rPr lang="zh-CN" altLang="en-US" dirty="0"/>
              <a:t>、数据和图表的选项。</a:t>
            </a:r>
          </a:p>
        </p:txBody>
      </p:sp>
      <p:sp>
        <p:nvSpPr>
          <p:cNvPr id="42" name="矩形 41"/>
          <p:cNvSpPr/>
          <p:nvPr/>
        </p:nvSpPr>
        <p:spPr>
          <a:xfrm>
            <a:off x="766614" y="3141762"/>
            <a:ext cx="11233248" cy="3293209"/>
          </a:xfrm>
          <a:prstGeom prst="rect">
            <a:avLst/>
          </a:prstGeom>
        </p:spPr>
        <p:txBody>
          <a:bodyPr wrap="square">
            <a:spAutoFit/>
          </a:bodyPr>
          <a:lstStyle/>
          <a:p>
            <a:r>
              <a:rPr lang="en-US" altLang="zh-CN" sz="1600" dirty="0"/>
              <a:t>$</a:t>
            </a:r>
            <a:r>
              <a:rPr lang="en-US" altLang="zh-CN" sz="1600" i="1" dirty="0"/>
              <a:t>.</a:t>
            </a:r>
            <a:r>
              <a:rPr lang="en-US" altLang="zh-CN" sz="1600" dirty="0"/>
              <a:t>plot(div, [</a:t>
            </a:r>
            <a:r>
              <a:rPr lang="en-US" altLang="zh-CN" sz="1600" dirty="0" err="1"/>
              <a:t>region</a:t>
            </a:r>
            <a:r>
              <a:rPr lang="en-US" altLang="zh-CN" sz="1600" i="1" dirty="0" err="1"/>
              <a:t>.</a:t>
            </a:r>
            <a:r>
              <a:rPr lang="en-US" altLang="zh-CN" sz="1600" dirty="0" err="1"/>
              <a:t>data</a:t>
            </a:r>
            <a:r>
              <a:rPr lang="en-US" altLang="zh-CN" sz="1600" dirty="0"/>
              <a:t>], {</a:t>
            </a:r>
          </a:p>
          <a:p>
            <a:r>
              <a:rPr lang="en-US" altLang="zh-CN" sz="1600" dirty="0"/>
              <a:t>                </a:t>
            </a:r>
            <a:r>
              <a:rPr lang="en-US" altLang="zh-CN" sz="1600" i="1" dirty="0"/>
              <a:t>series</a:t>
            </a:r>
            <a:r>
              <a:rPr lang="en-US" altLang="zh-CN" sz="1600" dirty="0"/>
              <a:t>: {</a:t>
            </a:r>
            <a:r>
              <a:rPr lang="en-US" altLang="zh-CN" sz="1600" i="1" dirty="0"/>
              <a:t>lines</a:t>
            </a:r>
            <a:r>
              <a:rPr lang="en-US" altLang="zh-CN" sz="1600" dirty="0"/>
              <a:t>: {</a:t>
            </a:r>
            <a:r>
              <a:rPr lang="en-US" altLang="zh-CN" sz="1600" i="1" dirty="0"/>
              <a:t>fill</a:t>
            </a:r>
            <a:r>
              <a:rPr lang="en-US" altLang="zh-CN" sz="1600" dirty="0"/>
              <a:t>: true, </a:t>
            </a:r>
            <a:r>
              <a:rPr lang="en-US" altLang="zh-CN" sz="1600" i="1" dirty="0" err="1"/>
              <a:t>lineWidth</a:t>
            </a:r>
            <a:r>
              <a:rPr lang="en-US" altLang="zh-CN" sz="1600" dirty="0"/>
              <a:t>: 1}, </a:t>
            </a:r>
            <a:r>
              <a:rPr lang="en-US" altLang="zh-CN" sz="1600" i="1" dirty="0" err="1"/>
              <a:t>shadowSize</a:t>
            </a:r>
            <a:r>
              <a:rPr lang="en-US" altLang="zh-CN" sz="1600" dirty="0"/>
              <a:t>: 0},</a:t>
            </a:r>
          </a:p>
          <a:p>
            <a:r>
              <a:rPr lang="en-US" altLang="zh-CN" sz="1600" dirty="0"/>
              <a:t>                </a:t>
            </a:r>
            <a:r>
              <a:rPr lang="en-US" altLang="zh-CN" sz="1600" i="1" dirty="0" err="1"/>
              <a:t>xaxis</a:t>
            </a:r>
            <a:r>
              <a:rPr lang="en-US" altLang="zh-CN" sz="1600" dirty="0"/>
              <a:t>:  {</a:t>
            </a:r>
            <a:r>
              <a:rPr lang="en-US" altLang="zh-CN" sz="1600" i="1" dirty="0"/>
              <a:t>show</a:t>
            </a:r>
            <a:r>
              <a:rPr lang="en-US" altLang="zh-CN" sz="1600" dirty="0"/>
              <a:t>: true, </a:t>
            </a:r>
            <a:r>
              <a:rPr lang="en-US" altLang="zh-CN" sz="1600" i="1" dirty="0" err="1"/>
              <a:t>labelHeight</a:t>
            </a:r>
            <a:r>
              <a:rPr lang="en-US" altLang="zh-CN" sz="1600" dirty="0"/>
              <a:t>: 0, </a:t>
            </a:r>
            <a:r>
              <a:rPr lang="en-US" altLang="zh-CN" sz="1600" i="1" dirty="0"/>
              <a:t>min</a:t>
            </a:r>
            <a:r>
              <a:rPr lang="en-US" altLang="zh-CN" sz="1600" dirty="0"/>
              <a:t>:1960, </a:t>
            </a:r>
            <a:r>
              <a:rPr lang="en-US" altLang="zh-CN" sz="1600" i="1" dirty="0"/>
              <a:t>max</a:t>
            </a:r>
            <a:r>
              <a:rPr lang="en-US" altLang="zh-CN" sz="1600" dirty="0"/>
              <a:t>: 2011, </a:t>
            </a:r>
            <a:r>
              <a:rPr lang="en-US" altLang="zh-CN" sz="1600" dirty="0" err="1"/>
              <a:t>tickFormatter</a:t>
            </a:r>
            <a:r>
              <a:rPr lang="en-US" altLang="zh-CN" sz="1600" dirty="0"/>
              <a:t>: </a:t>
            </a:r>
            <a:r>
              <a:rPr lang="en-US" altLang="zh-CN" sz="1600" i="1" dirty="0"/>
              <a:t>function</a:t>
            </a:r>
            <a:r>
              <a:rPr lang="en-US" altLang="zh-CN" sz="1600" dirty="0"/>
              <a:t>() {</a:t>
            </a:r>
            <a:r>
              <a:rPr lang="en-US" altLang="zh-CN" sz="1600" i="1" dirty="0"/>
              <a:t>return</a:t>
            </a:r>
            <a:r>
              <a:rPr lang="en-US" altLang="zh-CN" sz="1600" dirty="0"/>
              <a:t> "";}},</a:t>
            </a:r>
          </a:p>
          <a:p>
            <a:r>
              <a:rPr lang="en-US" altLang="zh-CN" sz="1600" dirty="0"/>
              <a:t>                </a:t>
            </a:r>
            <a:r>
              <a:rPr lang="en-US" altLang="zh-CN" sz="1600" i="1" dirty="0" err="1"/>
              <a:t>yaxis</a:t>
            </a:r>
            <a:r>
              <a:rPr lang="en-US" altLang="zh-CN" sz="1600" dirty="0"/>
              <a:t>:  {</a:t>
            </a:r>
            <a:r>
              <a:rPr lang="en-US" altLang="zh-CN" sz="1600" i="1" dirty="0"/>
              <a:t>show</a:t>
            </a:r>
            <a:r>
              <a:rPr lang="en-US" altLang="zh-CN" sz="1600" dirty="0"/>
              <a:t>: false, </a:t>
            </a:r>
            <a:r>
              <a:rPr lang="en-US" altLang="zh-CN" sz="1600" i="1" dirty="0"/>
              <a:t>min</a:t>
            </a:r>
            <a:r>
              <a:rPr lang="en-US" altLang="zh-CN" sz="1600" dirty="0"/>
              <a:t>: 0, </a:t>
            </a:r>
            <a:r>
              <a:rPr lang="en-US" altLang="zh-CN" sz="1600" i="1" dirty="0"/>
              <a:t>max</a:t>
            </a:r>
            <a:r>
              <a:rPr lang="en-US" altLang="zh-CN" sz="1600" dirty="0"/>
              <a:t>: 60},</a:t>
            </a:r>
          </a:p>
          <a:p>
            <a:r>
              <a:rPr lang="en-US" altLang="zh-CN" sz="1600" dirty="0"/>
              <a:t>                </a:t>
            </a:r>
            <a:r>
              <a:rPr lang="en-US" altLang="zh-CN" sz="1600" i="1" dirty="0"/>
              <a:t>grid</a:t>
            </a:r>
            <a:r>
              <a:rPr lang="en-US" altLang="zh-CN" sz="1600" dirty="0"/>
              <a:t>:   {</a:t>
            </a:r>
            <a:r>
              <a:rPr lang="en-US" altLang="zh-CN" sz="1600" i="1" dirty="0"/>
              <a:t>show</a:t>
            </a:r>
            <a:r>
              <a:rPr lang="en-US" altLang="zh-CN" sz="1600" dirty="0"/>
              <a:t>: true, </a:t>
            </a:r>
            <a:r>
              <a:rPr lang="en-US" altLang="zh-CN" sz="1600" i="1" dirty="0"/>
              <a:t>margin</a:t>
            </a:r>
            <a:r>
              <a:rPr lang="en-US" altLang="zh-CN" sz="1600" dirty="0"/>
              <a:t>: 0, </a:t>
            </a:r>
            <a:r>
              <a:rPr lang="en-US" altLang="zh-CN" sz="1600" i="1" dirty="0" err="1"/>
              <a:t>borderWidth</a:t>
            </a:r>
            <a:r>
              <a:rPr lang="en-US" altLang="zh-CN" sz="1600" dirty="0"/>
              <a:t>: 0, </a:t>
            </a:r>
            <a:r>
              <a:rPr lang="en-US" altLang="zh-CN" sz="1600" i="1" dirty="0" err="1"/>
              <a:t>borderColor</a:t>
            </a:r>
            <a:r>
              <a:rPr lang="en-US" altLang="zh-CN" sz="1600" dirty="0"/>
              <a:t>: null, </a:t>
            </a:r>
            <a:r>
              <a:rPr lang="en-US" altLang="zh-CN" sz="1600" i="1" dirty="0"/>
              <a:t>margin</a:t>
            </a:r>
            <a:r>
              <a:rPr lang="en-US" altLang="zh-CN" sz="1600" dirty="0"/>
              <a:t>: 0, </a:t>
            </a:r>
            <a:r>
              <a:rPr lang="en-US" altLang="zh-CN" sz="1600" i="1" dirty="0" err="1"/>
              <a:t>labelMargin</a:t>
            </a:r>
            <a:r>
              <a:rPr lang="en-US" altLang="zh-CN" sz="1600" dirty="0"/>
              <a:t>: 0, </a:t>
            </a:r>
            <a:r>
              <a:rPr lang="en-US" altLang="zh-CN" sz="1600" i="1" dirty="0" err="1"/>
              <a:t>axisMargin</a:t>
            </a:r>
            <a:r>
              <a:rPr lang="en-US" altLang="zh-CN" sz="1600" dirty="0"/>
              <a:t>: 0, </a:t>
            </a:r>
            <a:r>
              <a:rPr lang="en-US" altLang="zh-CN" sz="1600" i="1" dirty="0" err="1"/>
              <a:t>minBorderMargin</a:t>
            </a:r>
            <a:r>
              <a:rPr lang="en-US" altLang="zh-CN" sz="1600" dirty="0"/>
              <a:t>: 0, </a:t>
            </a:r>
            <a:r>
              <a:rPr lang="en-US" altLang="zh-CN" sz="1600" i="1" dirty="0" err="1"/>
              <a:t>hoverable</a:t>
            </a:r>
            <a:r>
              <a:rPr lang="en-US" altLang="zh-CN" sz="1600" dirty="0"/>
              <a:t>: true, </a:t>
            </a:r>
            <a:r>
              <a:rPr lang="en-US" altLang="zh-CN" sz="1600" i="1" dirty="0" err="1"/>
              <a:t>autoHighlight</a:t>
            </a:r>
            <a:r>
              <a:rPr lang="en-US" altLang="zh-CN" sz="1600" dirty="0"/>
              <a:t>: false},</a:t>
            </a:r>
          </a:p>
          <a:p>
            <a:r>
              <a:rPr lang="en-US" altLang="zh-CN" sz="1600" dirty="0"/>
              <a:t>            });</a:t>
            </a:r>
          </a:p>
          <a:p>
            <a:endParaRPr lang="da-DK" altLang="zh-CN" sz="1600" dirty="0"/>
          </a:p>
        </p:txBody>
      </p:sp>
      <p:graphicFrame>
        <p:nvGraphicFramePr>
          <p:cNvPr id="7" name="图表 6">
            <a:extLst>
              <a:ext uri="{FF2B5EF4-FFF2-40B4-BE49-F238E27FC236}">
                <a16:creationId xmlns:a16="http://schemas.microsoft.com/office/drawing/2014/main" id="{50CE051A-56BA-154F-957C-40FAB2A425D2}"/>
              </a:ext>
            </a:extLst>
          </p:cNvPr>
          <p:cNvGraphicFramePr/>
          <p:nvPr/>
        </p:nvGraphicFramePr>
        <p:xfrm>
          <a:off x="10919742" y="261442"/>
          <a:ext cx="1080120" cy="49419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42311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a:t>
            </a:r>
            <a:r>
              <a:rPr lang="zh-CN" altLang="en-US" b="1" dirty="0"/>
              <a:t>追踪数据的值</a:t>
            </a:r>
            <a:endParaRPr lang="zh-CN" altLang="en-US" dirty="0"/>
          </a:p>
        </p:txBody>
      </p:sp>
      <p:sp>
        <p:nvSpPr>
          <p:cNvPr id="4" name="矩形 3"/>
          <p:cNvSpPr/>
          <p:nvPr/>
        </p:nvSpPr>
        <p:spPr>
          <a:xfrm>
            <a:off x="622598" y="1596609"/>
            <a:ext cx="11233248" cy="5262979"/>
          </a:xfrm>
          <a:prstGeom prst="rect">
            <a:avLst/>
          </a:prstGeom>
        </p:spPr>
        <p:txBody>
          <a:bodyPr wrap="square">
            <a:spAutoFit/>
          </a:bodyPr>
          <a:lstStyle/>
          <a:p>
            <a:r>
              <a:rPr lang="en-US" altLang="zh-CN" sz="2000" dirty="0"/>
              <a:t>         series</a:t>
            </a:r>
            <a:r>
              <a:rPr lang="zh-CN" altLang="zh-CN" sz="2000" dirty="0"/>
              <a:t>选项：告诉</a:t>
            </a:r>
            <a:r>
              <a:rPr lang="en-US" altLang="zh-CN" sz="2000" dirty="0" err="1"/>
              <a:t>Flot</a:t>
            </a:r>
            <a:r>
              <a:rPr lang="zh-CN" altLang="zh-CN" sz="2000" dirty="0"/>
              <a:t>我们想要如何展现数据集合。在我们的例子中我们 想要展示折线图</a:t>
            </a:r>
            <a:r>
              <a:rPr lang="zh-TW" altLang="zh-CN" sz="2000" dirty="0"/>
              <a:t>(</a:t>
            </a:r>
            <a:r>
              <a:rPr lang="zh-CN" altLang="zh-CN" sz="2000" dirty="0"/>
              <a:t>默认类型</a:t>
            </a:r>
            <a:r>
              <a:rPr lang="zh-TW" altLang="zh-CN" sz="2000" dirty="0"/>
              <a:t>)</a:t>
            </a:r>
            <a:r>
              <a:rPr lang="zh-CN" altLang="zh-CN" sz="2000" dirty="0"/>
              <a:t>，但是我们想要把</a:t>
            </a:r>
            <a:r>
              <a:rPr lang="en-US" altLang="zh-CN" sz="2000" dirty="0"/>
              <a:t>x</a:t>
            </a:r>
            <a:r>
              <a:rPr lang="zh-CN" altLang="zh-CN" sz="2000" dirty="0"/>
              <a:t>轴上方到折线处的位置填实， 所以我们设置</a:t>
            </a:r>
            <a:r>
              <a:rPr lang="en-US" altLang="zh-CN" sz="2000" dirty="0"/>
              <a:t>fill</a:t>
            </a:r>
            <a:r>
              <a:rPr lang="zh-CN" altLang="zh-CN" sz="2000" dirty="0"/>
              <a:t>属性为</a:t>
            </a:r>
            <a:r>
              <a:rPr lang="en-US" altLang="zh-CN" sz="2000" dirty="0"/>
              <a:t>true</a:t>
            </a:r>
            <a:r>
              <a:rPr lang="zh-CN" altLang="zh-CN" sz="2000" dirty="0"/>
              <a:t>。这个选项会创建一个折线区域图表而不仅仅是折 线圏了。因为我们的图表很短，区域图表可以一直展示。出于同样的理由，我 们想让线本身也尽可能的细，所以我们设置</a:t>
            </a:r>
            <a:r>
              <a:rPr lang="en-US" altLang="zh-CN" sz="2000" dirty="0" err="1"/>
              <a:t>lineWidth</a:t>
            </a:r>
            <a:r>
              <a:rPr lang="zh-CN" altLang="zh-CN" sz="2000" dirty="0"/>
              <a:t>为</a:t>
            </a:r>
            <a:r>
              <a:rPr lang="zh-TW" altLang="zh-CN" sz="2000" dirty="0"/>
              <a:t>1(</a:t>
            </a:r>
            <a:r>
              <a:rPr lang="zh-CN" altLang="zh-CN" sz="2000" dirty="0"/>
              <a:t>像素</a:t>
            </a:r>
            <a:r>
              <a:rPr lang="zh-TW" altLang="zh-CN" sz="2000" dirty="0"/>
              <a:t>)</a:t>
            </a:r>
            <a:r>
              <a:rPr lang="zh-CN" altLang="zh-CN" sz="2000" dirty="0"/>
              <a:t>，并且设置 </a:t>
            </a:r>
            <a:r>
              <a:rPr lang="en-US" altLang="zh-CN" sz="2000" dirty="0" err="1"/>
              <a:t>shadowSize</a:t>
            </a:r>
            <a:r>
              <a:rPr lang="zh-CN" altLang="zh-CN" sz="2000" dirty="0"/>
              <a:t>为</a:t>
            </a:r>
            <a:r>
              <a:rPr lang="zh-TW" altLang="zh-CN" sz="2000" dirty="0"/>
              <a:t>0</a:t>
            </a:r>
            <a:r>
              <a:rPr lang="zh-CN" altLang="zh-CN" sz="2000" dirty="0"/>
              <a:t>来免除阴影。</a:t>
            </a:r>
          </a:p>
          <a:p>
            <a:r>
              <a:rPr lang="en-US" altLang="zh-CN" sz="2000" dirty="0"/>
              <a:t>         </a:t>
            </a:r>
            <a:r>
              <a:rPr lang="en-US" altLang="zh-CN" sz="2000" dirty="0" err="1"/>
              <a:t>xaxis</a:t>
            </a:r>
            <a:r>
              <a:rPr lang="zh-CN" altLang="zh-CN" sz="2000" dirty="0"/>
              <a:t>选项：定义</a:t>
            </a:r>
            <a:r>
              <a:rPr lang="en-US" altLang="zh-CN" sz="2000" dirty="0"/>
              <a:t>x</a:t>
            </a:r>
            <a:r>
              <a:rPr lang="zh-CN" altLang="zh-CN" sz="2000" dirty="0"/>
              <a:t>轴数据。我们不想在这些图表中包含</a:t>
            </a:r>
            <a:r>
              <a:rPr lang="en-US" altLang="zh-CN" sz="2000" dirty="0"/>
              <a:t>x</a:t>
            </a:r>
            <a:r>
              <a:rPr lang="zh-CN" altLang="zh-CN" sz="2000" dirty="0"/>
              <a:t>轴，所以我们设 置</a:t>
            </a:r>
            <a:r>
              <a:rPr lang="en-US" altLang="zh-CN" sz="2000" dirty="0"/>
              <a:t>show</a:t>
            </a:r>
            <a:r>
              <a:rPr lang="zh-CN" altLang="zh-CN" sz="2000" dirty="0"/>
              <a:t>属性为</a:t>
            </a:r>
            <a:r>
              <a:rPr lang="en-US" altLang="zh-CN" sz="2000" dirty="0"/>
              <a:t>false</a:t>
            </a:r>
            <a:r>
              <a:rPr lang="zh-CN" altLang="zh-CN" sz="2000" dirty="0"/>
              <a:t>。尽管我们这么做了，但还是需要明确设置轴的范围。如果 我们不设置，</a:t>
            </a:r>
            <a:r>
              <a:rPr lang="en-US" altLang="zh-CN" sz="2000" dirty="0" err="1"/>
              <a:t>Flot</a:t>
            </a:r>
            <a:r>
              <a:rPr lang="zh-CN" altLang="zh-CN" sz="2000" dirty="0"/>
              <a:t>将会对每个数据自动创建一个范围。因为我们数据中的年份并 不一致</a:t>
            </a:r>
            <a:r>
              <a:rPr lang="zh-TW" altLang="zh-CN" sz="2000" dirty="0"/>
              <a:t>(</a:t>
            </a:r>
            <a:r>
              <a:rPr lang="zh-CN" altLang="zh-CN" sz="2000" dirty="0"/>
              <a:t>例如：中东和北非的数据集，都没有</a:t>
            </a:r>
            <a:r>
              <a:rPr lang="zh-TW" altLang="zh-CN" sz="2000" dirty="0"/>
              <a:t>1968</a:t>
            </a:r>
            <a:r>
              <a:rPr lang="zh-CN" altLang="zh-CN" sz="2000" dirty="0"/>
              <a:t>年以前的数据</a:t>
            </a:r>
            <a:r>
              <a:rPr lang="zh-TW" altLang="zh-CN" sz="2000" dirty="0"/>
              <a:t>)</a:t>
            </a:r>
            <a:r>
              <a:rPr lang="zh-CN" altLang="zh-CN" sz="2000" dirty="0"/>
              <a:t>，我们需要让 </a:t>
            </a:r>
            <a:r>
              <a:rPr lang="en-US" altLang="zh-CN" sz="2000" dirty="0" err="1"/>
              <a:t>Flot</a:t>
            </a:r>
            <a:r>
              <a:rPr lang="zh-CN" altLang="zh-CN" sz="2000" dirty="0"/>
              <a:t>对所有图标都严格使用相同的</a:t>
            </a:r>
            <a:r>
              <a:rPr lang="en-US" altLang="zh-CN" sz="2000" dirty="0"/>
              <a:t>x</a:t>
            </a:r>
            <a:r>
              <a:rPr lang="zh-CN" altLang="zh-CN" sz="2000" dirty="0"/>
              <a:t>轴范围，所以我们指定了 </a:t>
            </a:r>
            <a:r>
              <a:rPr lang="zh-TW" altLang="zh-CN" sz="2000" dirty="0"/>
              <a:t>1960</a:t>
            </a:r>
            <a:r>
              <a:rPr lang="zh-CN" altLang="zh-CN" sz="2000" dirty="0"/>
              <a:t>年到</a:t>
            </a:r>
            <a:r>
              <a:rPr lang="zh-TW" altLang="zh-CN" sz="2000" dirty="0"/>
              <a:t>2011</a:t>
            </a:r>
            <a:r>
              <a:rPr lang="zh-CN" altLang="zh-CN" sz="2000" dirty="0"/>
              <a:t>年 这个范围。</a:t>
            </a:r>
          </a:p>
          <a:p>
            <a:r>
              <a:rPr lang="en-US" altLang="zh-CN" sz="2000" dirty="0"/>
              <a:t>         </a:t>
            </a:r>
            <a:r>
              <a:rPr lang="en-US" altLang="zh-CN" sz="2000" dirty="0" err="1"/>
              <a:t>yaxis</a:t>
            </a:r>
            <a:r>
              <a:rPr lang="zh-CN" altLang="zh-CN" sz="2000" dirty="0"/>
              <a:t>选项：使用和</a:t>
            </a:r>
            <a:r>
              <a:rPr lang="en-US" altLang="zh-CN" sz="2000" dirty="0" err="1"/>
              <a:t>xaxis</a:t>
            </a:r>
            <a:r>
              <a:rPr lang="zh-CN" altLang="zh-CN" sz="2000" dirty="0"/>
              <a:t>选项很像。我们也不想展示</a:t>
            </a:r>
            <a:r>
              <a:rPr lang="en-US" altLang="zh-CN" sz="2000" dirty="0"/>
              <a:t>y</a:t>
            </a:r>
            <a:r>
              <a:rPr lang="zh-CN" altLang="zh-CN" sz="2000" dirty="0"/>
              <a:t>轴，但我们需要指定</a:t>
            </a:r>
            <a:r>
              <a:rPr lang="zh-TW" altLang="zh-CN" sz="2000" dirty="0"/>
              <a:t> —</a:t>
            </a:r>
            <a:r>
              <a:rPr lang="zh-CN" altLang="zh-CN" sz="2000" dirty="0"/>
              <a:t>个明确的范围以便所有的图标一致。</a:t>
            </a:r>
          </a:p>
          <a:p>
            <a:r>
              <a:rPr lang="en-US" altLang="zh-CN" sz="2000" dirty="0"/>
              <a:t>         grid</a:t>
            </a:r>
            <a:r>
              <a:rPr lang="zh-CN" altLang="zh-CN" sz="2000" dirty="0"/>
              <a:t>选项：告诉</a:t>
            </a:r>
            <a:r>
              <a:rPr lang="en-US" altLang="zh-CN" sz="2000" dirty="0" err="1"/>
              <a:t>Flot</a:t>
            </a:r>
            <a:r>
              <a:rPr lang="zh-CN" altLang="zh-CN" sz="2000" dirty="0"/>
              <a:t>图和添加网格线和检查标志到图标中。现在我们不想要 任何额外信息，所以我们通过设置</a:t>
            </a:r>
            <a:r>
              <a:rPr lang="en-US" altLang="zh-CN" sz="2000" dirty="0"/>
              <a:t>show</a:t>
            </a:r>
            <a:r>
              <a:rPr lang="zh-CN" altLang="zh-CN" sz="2000" dirty="0"/>
              <a:t>属性为</a:t>
            </a:r>
            <a:r>
              <a:rPr lang="en-US" altLang="zh-CN" sz="2000" dirty="0"/>
              <a:t>false</a:t>
            </a:r>
            <a:r>
              <a:rPr lang="zh-CN" altLang="zh-CN" sz="2000" dirty="0"/>
              <a:t>来完全关闭网格。</a:t>
            </a:r>
          </a:p>
        </p:txBody>
      </p:sp>
      <p:graphicFrame>
        <p:nvGraphicFramePr>
          <p:cNvPr id="7" name="图表 6">
            <a:extLst>
              <a:ext uri="{FF2B5EF4-FFF2-40B4-BE49-F238E27FC236}">
                <a16:creationId xmlns:a16="http://schemas.microsoft.com/office/drawing/2014/main" id="{50CE051A-56BA-154F-957C-40FAB2A425D2}"/>
              </a:ext>
            </a:extLst>
          </p:cNvPr>
          <p:cNvGraphicFramePr/>
          <p:nvPr/>
        </p:nvGraphicFramePr>
        <p:xfrm>
          <a:off x="10919742" y="261442"/>
          <a:ext cx="1080120" cy="49419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03955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a:t>
            </a:r>
            <a:r>
              <a:rPr lang="zh-CN" altLang="en-US" b="1" dirty="0"/>
              <a:t>追踪数据的值</a:t>
            </a:r>
            <a:endParaRPr lang="zh-CN" altLang="en-US" dirty="0"/>
          </a:p>
        </p:txBody>
      </p:sp>
      <p:sp>
        <p:nvSpPr>
          <p:cNvPr id="3" name="矩形 2"/>
          <p:cNvSpPr/>
          <p:nvPr/>
        </p:nvSpPr>
        <p:spPr>
          <a:xfrm>
            <a:off x="262558" y="1032214"/>
            <a:ext cx="8496944" cy="461665"/>
          </a:xfrm>
          <a:prstGeom prst="rect">
            <a:avLst/>
          </a:prstGeom>
        </p:spPr>
        <p:txBody>
          <a:bodyPr wrap="square">
            <a:spAutoFit/>
          </a:bodyPr>
          <a:lstStyle/>
          <a:p>
            <a:pPr indent="300038" eaLnBrk="0" hangingPunct="0">
              <a:tabLst>
                <a:tab pos="457200" algn="l"/>
              </a:tabLst>
              <a:defRPr/>
            </a:pPr>
            <a:r>
              <a:rPr lang="zh-CN" altLang="en-US" b="1" dirty="0">
                <a:solidFill>
                  <a:schemeClr val="tx1">
                    <a:lumMod val="85000"/>
                    <a:lumOff val="15000"/>
                  </a:schemeClr>
                </a:solidFill>
                <a:latin typeface="微软雅黑" pitchFamily="34" charset="-122"/>
                <a:ea typeface="微软雅黑" pitchFamily="34" charset="-122"/>
              </a:rPr>
              <a:t>第四步</a:t>
            </a:r>
            <a:r>
              <a:rPr lang="zh-CN" altLang="en-US" sz="2400" b="1" dirty="0">
                <a:solidFill>
                  <a:schemeClr val="tx1">
                    <a:lumMod val="85000"/>
                    <a:lumOff val="15000"/>
                  </a:schemeClr>
                </a:solidFill>
                <a:latin typeface="微软雅黑" pitchFamily="34" charset="-122"/>
                <a:ea typeface="微软雅黑" pitchFamily="34" charset="-122"/>
              </a:rPr>
              <a:t>：实施交互</a:t>
            </a:r>
          </a:p>
        </p:txBody>
      </p:sp>
      <p:sp>
        <p:nvSpPr>
          <p:cNvPr id="4" name="矩形 3"/>
          <p:cNvSpPr/>
          <p:nvPr/>
        </p:nvSpPr>
        <p:spPr>
          <a:xfrm>
            <a:off x="622598" y="1629594"/>
            <a:ext cx="11073548" cy="1231106"/>
          </a:xfrm>
          <a:prstGeom prst="rect">
            <a:avLst/>
          </a:prstGeom>
        </p:spPr>
        <p:txBody>
          <a:bodyPr wrap="square">
            <a:spAutoFit/>
          </a:bodyPr>
          <a:lstStyle/>
          <a:p>
            <a:r>
              <a:rPr lang="zh-CN" altLang="en-US" sz="1800" dirty="0"/>
              <a:t>对于可视化，我们想要追踪鼠标在所有图表上滑过的轨迹。当用户移动鼠标穿过图表时，这个垂直的柱状线也跟着移动。数据值在每个图表中始终出现在</a:t>
            </a:r>
            <a:r>
              <a:rPr lang="en-US" altLang="zh-CN" sz="1800" dirty="0"/>
              <a:t>id</a:t>
            </a:r>
            <a:r>
              <a:rPr lang="zh-CN" altLang="en-US" sz="1800" dirty="0"/>
              <a:t>为</a:t>
            </a:r>
            <a:r>
              <a:rPr lang="en-US" altLang="zh-CN" sz="1800" dirty="0"/>
              <a:t>marker</a:t>
            </a:r>
            <a:r>
              <a:rPr lang="zh-CN" altLang="en-US" sz="1800" dirty="0"/>
              <a:t>的线的右边。这个交互可以让用户容易且直观的对比任何地区的值。</a:t>
            </a:r>
          </a:p>
          <a:p>
            <a:endParaRPr lang="zh-CN" altLang="en-US" sz="2000" dirty="0"/>
          </a:p>
        </p:txBody>
      </p:sp>
      <p:graphicFrame>
        <p:nvGraphicFramePr>
          <p:cNvPr id="7" name="图表 6">
            <a:extLst>
              <a:ext uri="{FF2B5EF4-FFF2-40B4-BE49-F238E27FC236}">
                <a16:creationId xmlns:a16="http://schemas.microsoft.com/office/drawing/2014/main" id="{50CE051A-56BA-154F-957C-40FAB2A425D2}"/>
              </a:ext>
            </a:extLst>
          </p:cNvPr>
          <p:cNvGraphicFramePr/>
          <p:nvPr/>
        </p:nvGraphicFramePr>
        <p:xfrm>
          <a:off x="10919742" y="261442"/>
          <a:ext cx="1080120" cy="494197"/>
        </p:xfrm>
        <a:graphic>
          <a:graphicData uri="http://schemas.openxmlformats.org/drawingml/2006/chart">
            <c:chart xmlns:c="http://schemas.openxmlformats.org/drawingml/2006/chart" xmlns:r="http://schemas.openxmlformats.org/officeDocument/2006/relationships" r:id="rId2"/>
          </a:graphicData>
        </a:graphic>
      </p:graphicFrame>
      <p:pic>
        <p:nvPicPr>
          <p:cNvPr id="6" name="图片 5">
            <a:extLst>
              <a:ext uri="{FF2B5EF4-FFF2-40B4-BE49-F238E27FC236}">
                <a16:creationId xmlns:a16="http://schemas.microsoft.com/office/drawing/2014/main" id="{0D4B6E5D-4236-C34F-82A9-0E88B1AAB8F5}"/>
              </a:ext>
            </a:extLst>
          </p:cNvPr>
          <p:cNvPicPr>
            <a:picLocks noChangeAspect="1"/>
          </p:cNvPicPr>
          <p:nvPr/>
        </p:nvPicPr>
        <p:blipFill>
          <a:blip r:embed="rId3"/>
          <a:stretch>
            <a:fillRect/>
          </a:stretch>
        </p:blipFill>
        <p:spPr>
          <a:xfrm>
            <a:off x="1602594" y="2637706"/>
            <a:ext cx="9113556" cy="4146504"/>
          </a:xfrm>
          <a:prstGeom prst="rect">
            <a:avLst/>
          </a:prstGeom>
        </p:spPr>
      </p:pic>
    </p:spTree>
    <p:extLst>
      <p:ext uri="{BB962C8B-B14F-4D97-AF65-F5344CB8AC3E}">
        <p14:creationId xmlns:p14="http://schemas.microsoft.com/office/powerpoint/2010/main" val="2899129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a:t>
            </a:r>
            <a:r>
              <a:rPr lang="zh-CN" altLang="en-US" b="1" dirty="0"/>
              <a:t>追踪数据的值</a:t>
            </a:r>
            <a:endParaRPr lang="zh-CN" altLang="en-US" dirty="0"/>
          </a:p>
        </p:txBody>
      </p:sp>
      <p:sp>
        <p:nvSpPr>
          <p:cNvPr id="4" name="矩形 3"/>
          <p:cNvSpPr/>
          <p:nvPr/>
        </p:nvSpPr>
        <p:spPr>
          <a:xfrm>
            <a:off x="630440" y="981522"/>
            <a:ext cx="10785516" cy="400110"/>
          </a:xfrm>
          <a:prstGeom prst="rect">
            <a:avLst/>
          </a:prstGeom>
        </p:spPr>
        <p:txBody>
          <a:bodyPr wrap="square">
            <a:spAutoFit/>
          </a:bodyPr>
          <a:lstStyle/>
          <a:p>
            <a:r>
              <a:rPr lang="zh-CN" altLang="en-US" sz="2000" dirty="0"/>
              <a:t>绑定鼠标事件：</a:t>
            </a:r>
          </a:p>
        </p:txBody>
      </p:sp>
      <p:sp>
        <p:nvSpPr>
          <p:cNvPr id="42" name="矩形 41"/>
          <p:cNvSpPr/>
          <p:nvPr/>
        </p:nvSpPr>
        <p:spPr>
          <a:xfrm>
            <a:off x="2206774" y="1607515"/>
            <a:ext cx="7200800" cy="5262979"/>
          </a:xfrm>
          <a:prstGeom prst="rect">
            <a:avLst/>
          </a:prstGeom>
        </p:spPr>
        <p:txBody>
          <a:bodyPr wrap="square">
            <a:spAutoFit/>
          </a:bodyPr>
          <a:lstStyle/>
          <a:p>
            <a:r>
              <a:rPr lang="en-US" altLang="zh-CN" sz="1200" dirty="0"/>
              <a:t>$("</a:t>
            </a:r>
            <a:r>
              <a:rPr lang="en-US" altLang="zh-CN" sz="1200" i="1" dirty="0"/>
              <a:t>#charts</a:t>
            </a:r>
            <a:r>
              <a:rPr lang="en-US" altLang="zh-CN" sz="1200" dirty="0"/>
              <a:t>")</a:t>
            </a:r>
            <a:r>
              <a:rPr lang="en-US" altLang="zh-CN" sz="1200" i="1" dirty="0"/>
              <a:t>.</a:t>
            </a:r>
            <a:r>
              <a:rPr lang="en-US" altLang="zh-CN" sz="1200" dirty="0"/>
              <a:t>on("</a:t>
            </a:r>
            <a:r>
              <a:rPr lang="en-US" altLang="zh-CN" sz="1200" i="1" dirty="0" err="1"/>
              <a:t>plothover</a:t>
            </a:r>
            <a:r>
              <a:rPr lang="en-US" altLang="zh-CN" sz="1200" dirty="0"/>
              <a:t>", </a:t>
            </a:r>
            <a:r>
              <a:rPr lang="en-US" altLang="zh-CN" sz="1200" i="1" dirty="0"/>
              <a:t>function</a:t>
            </a:r>
            <a:r>
              <a:rPr lang="en-US" altLang="zh-CN" sz="1200" dirty="0"/>
              <a:t>(</a:t>
            </a:r>
            <a:r>
              <a:rPr lang="en-US" altLang="zh-CN" sz="1200" dirty="0" err="1"/>
              <a:t>ev</a:t>
            </a:r>
            <a:r>
              <a:rPr lang="en-US" altLang="zh-CN" sz="1200" dirty="0"/>
              <a:t>, pos) {</a:t>
            </a:r>
          </a:p>
          <a:p>
            <a:r>
              <a:rPr lang="en-US" altLang="zh-CN" sz="1200" dirty="0"/>
              <a:t>            </a:t>
            </a:r>
            <a:r>
              <a:rPr lang="en-US" altLang="zh-CN" sz="1200" i="1" dirty="0"/>
              <a:t>var</a:t>
            </a:r>
            <a:r>
              <a:rPr lang="en-US" altLang="zh-CN" sz="1200" dirty="0"/>
              <a:t> year = </a:t>
            </a:r>
            <a:r>
              <a:rPr lang="en-US" altLang="zh-CN" sz="1200" i="1" dirty="0" err="1"/>
              <a:t>Math.</a:t>
            </a:r>
            <a:r>
              <a:rPr lang="en-US" altLang="zh-CN" sz="1200" dirty="0" err="1"/>
              <a:t>round</a:t>
            </a:r>
            <a:r>
              <a:rPr lang="en-US" altLang="zh-CN" sz="1200" dirty="0"/>
              <a:t>(</a:t>
            </a:r>
            <a:r>
              <a:rPr lang="en-US" altLang="zh-CN" sz="1200" dirty="0" err="1"/>
              <a:t>pos</a:t>
            </a:r>
            <a:r>
              <a:rPr lang="en-US" altLang="zh-CN" sz="1200" i="1" dirty="0" err="1"/>
              <a:t>.</a:t>
            </a:r>
            <a:r>
              <a:rPr lang="en-US" altLang="zh-CN" sz="1200" dirty="0" err="1"/>
              <a:t>x</a:t>
            </a:r>
            <a:r>
              <a:rPr lang="en-US" altLang="zh-CN" sz="1200" dirty="0"/>
              <a:t>);</a:t>
            </a:r>
          </a:p>
          <a:p>
            <a:r>
              <a:rPr lang="en-US" altLang="zh-CN" sz="1200" dirty="0"/>
              <a:t>            </a:t>
            </a:r>
            <a:r>
              <a:rPr lang="en-US" altLang="zh-CN" sz="1200" i="1" dirty="0"/>
              <a:t>var</a:t>
            </a:r>
            <a:r>
              <a:rPr lang="en-US" altLang="zh-CN" sz="1200" dirty="0"/>
              <a:t> left = </a:t>
            </a:r>
            <a:r>
              <a:rPr lang="en-US" altLang="zh-CN" sz="1200" dirty="0" err="1"/>
              <a:t>dummyPlot</a:t>
            </a:r>
            <a:r>
              <a:rPr lang="en-US" altLang="zh-CN" sz="1200" i="1" dirty="0" err="1"/>
              <a:t>.</a:t>
            </a:r>
            <a:r>
              <a:rPr lang="en-US" altLang="zh-CN" sz="1200" dirty="0" err="1"/>
              <a:t>pointOffset</a:t>
            </a:r>
            <a:r>
              <a:rPr lang="en-US" altLang="zh-CN" sz="1200" dirty="0"/>
              <a:t>(pos)</a:t>
            </a:r>
            <a:r>
              <a:rPr lang="en-US" altLang="zh-CN" sz="1200" i="1" dirty="0"/>
              <a:t>.</a:t>
            </a:r>
            <a:r>
              <a:rPr lang="en-US" altLang="zh-CN" sz="1200" dirty="0"/>
              <a:t>left;</a:t>
            </a:r>
          </a:p>
          <a:p>
            <a:r>
              <a:rPr lang="en-US" altLang="zh-CN" sz="1200" dirty="0"/>
              <a:t>            </a:t>
            </a:r>
            <a:r>
              <a:rPr lang="en-US" altLang="zh-CN" sz="1200" i="1" dirty="0"/>
              <a:t>var</a:t>
            </a:r>
            <a:r>
              <a:rPr lang="en-US" altLang="zh-CN" sz="1200" dirty="0"/>
              <a:t> height = $("</a:t>
            </a:r>
            <a:r>
              <a:rPr lang="en-US" altLang="zh-CN" sz="1200" i="1" dirty="0"/>
              <a:t>#charts</a:t>
            </a:r>
            <a:r>
              <a:rPr lang="en-US" altLang="zh-CN" sz="1200" dirty="0"/>
              <a:t>")</a:t>
            </a:r>
            <a:r>
              <a:rPr lang="en-US" altLang="zh-CN" sz="1200" i="1" dirty="0"/>
              <a:t>.</a:t>
            </a:r>
            <a:r>
              <a:rPr lang="en-US" altLang="zh-CN" sz="1200" dirty="0"/>
              <a:t>height();</a:t>
            </a:r>
          </a:p>
          <a:p>
            <a:r>
              <a:rPr lang="en-US" altLang="zh-CN" sz="1200" dirty="0"/>
              <a:t>            $("</a:t>
            </a:r>
            <a:r>
              <a:rPr lang="en-US" altLang="zh-CN" sz="1200" i="1" dirty="0"/>
              <a:t>#marker</a:t>
            </a:r>
            <a:r>
              <a:rPr lang="en-US" altLang="zh-CN" sz="1200" dirty="0"/>
              <a:t>")</a:t>
            </a:r>
            <a:r>
              <a:rPr lang="en-US" altLang="zh-CN" sz="1200" i="1" dirty="0"/>
              <a:t>.</a:t>
            </a:r>
            <a:r>
              <a:rPr lang="en-US" altLang="zh-CN" sz="1200" dirty="0" err="1"/>
              <a:t>css</a:t>
            </a:r>
            <a:r>
              <a:rPr lang="en-US" altLang="zh-CN" sz="1200" dirty="0"/>
              <a:t>({</a:t>
            </a:r>
          </a:p>
          <a:p>
            <a:r>
              <a:rPr lang="en-US" altLang="zh-CN" sz="1200" dirty="0"/>
              <a:t>                '</a:t>
            </a:r>
            <a:r>
              <a:rPr lang="en-US" altLang="zh-CN" sz="1200" i="1" dirty="0"/>
              <a:t>top</a:t>
            </a:r>
            <a:r>
              <a:rPr lang="en-US" altLang="zh-CN" sz="1200" dirty="0"/>
              <a:t>':    0,</a:t>
            </a:r>
          </a:p>
          <a:p>
            <a:r>
              <a:rPr lang="en-US" altLang="zh-CN" sz="1200" dirty="0"/>
              <a:t>                '</a:t>
            </a:r>
            <a:r>
              <a:rPr lang="en-US" altLang="zh-CN" sz="1200" i="1" dirty="0"/>
              <a:t>left</a:t>
            </a:r>
            <a:r>
              <a:rPr lang="en-US" altLang="zh-CN" sz="1200" dirty="0"/>
              <a:t>':   left,</a:t>
            </a:r>
          </a:p>
          <a:p>
            <a:r>
              <a:rPr lang="en-US" altLang="zh-CN" sz="1200" dirty="0"/>
              <a:t>                '</a:t>
            </a:r>
            <a:r>
              <a:rPr lang="en-US" altLang="zh-CN" sz="1200" i="1" dirty="0"/>
              <a:t>width</a:t>
            </a:r>
            <a:r>
              <a:rPr lang="en-US" altLang="zh-CN" sz="1200" dirty="0"/>
              <a:t>':  "</a:t>
            </a:r>
            <a:r>
              <a:rPr lang="en-US" altLang="zh-CN" sz="1200" i="1" dirty="0"/>
              <a:t>1px</a:t>
            </a:r>
            <a:r>
              <a:rPr lang="en-US" altLang="zh-CN" sz="1200" dirty="0"/>
              <a:t>",</a:t>
            </a:r>
          </a:p>
          <a:p>
            <a:r>
              <a:rPr lang="en-US" altLang="zh-CN" sz="1200" dirty="0"/>
              <a:t>                '</a:t>
            </a:r>
            <a:r>
              <a:rPr lang="en-US" altLang="zh-CN" sz="1200" i="1" dirty="0"/>
              <a:t>height</a:t>
            </a:r>
            <a:r>
              <a:rPr lang="en-US" altLang="zh-CN" sz="1200" dirty="0"/>
              <a:t>': height</a:t>
            </a:r>
          </a:p>
          <a:p>
            <a:r>
              <a:rPr lang="en-US" altLang="zh-CN" sz="1200" dirty="0"/>
              <a:t>            })</a:t>
            </a:r>
            <a:r>
              <a:rPr lang="en-US" altLang="zh-CN" sz="1200" i="1" dirty="0"/>
              <a:t>.</a:t>
            </a:r>
            <a:r>
              <a:rPr lang="en-US" altLang="zh-CN" sz="1200" dirty="0"/>
              <a:t>show();</a:t>
            </a:r>
          </a:p>
          <a:p>
            <a:r>
              <a:rPr lang="en-US" altLang="zh-CN" sz="1200" dirty="0"/>
              <a:t>            $</a:t>
            </a:r>
            <a:r>
              <a:rPr lang="en-US" altLang="zh-CN" sz="1200" i="1" dirty="0"/>
              <a:t>.</a:t>
            </a:r>
            <a:r>
              <a:rPr lang="en-US" altLang="zh-CN" sz="1200" dirty="0"/>
              <a:t>each(</a:t>
            </a:r>
            <a:r>
              <a:rPr lang="en-US" altLang="zh-CN" sz="1200" i="1" dirty="0"/>
              <a:t>exports</a:t>
            </a:r>
            <a:r>
              <a:rPr lang="en-US" altLang="zh-CN" sz="1200" dirty="0"/>
              <a:t>, </a:t>
            </a:r>
            <a:r>
              <a:rPr lang="en-US" altLang="zh-CN" sz="1200" i="1" dirty="0"/>
              <a:t>function</a:t>
            </a:r>
            <a:r>
              <a:rPr lang="en-US" altLang="zh-CN" sz="1200" dirty="0"/>
              <a:t>(</a:t>
            </a:r>
            <a:r>
              <a:rPr lang="en-US" altLang="zh-CN" sz="1200" dirty="0" err="1"/>
              <a:t>idx</a:t>
            </a:r>
            <a:r>
              <a:rPr lang="en-US" altLang="zh-CN" sz="1200" dirty="0"/>
              <a:t>, region) {</a:t>
            </a:r>
          </a:p>
          <a:p>
            <a:r>
              <a:rPr lang="en-US" altLang="zh-CN" sz="1200" dirty="0"/>
              <a:t>                matched = $</a:t>
            </a:r>
            <a:r>
              <a:rPr lang="en-US" altLang="zh-CN" sz="1200" i="1" dirty="0"/>
              <a:t>.</a:t>
            </a:r>
            <a:r>
              <a:rPr lang="en-US" altLang="zh-CN" sz="1200" dirty="0"/>
              <a:t>grep(</a:t>
            </a:r>
            <a:r>
              <a:rPr lang="en-US" altLang="zh-CN" sz="1200" dirty="0" err="1"/>
              <a:t>region</a:t>
            </a:r>
            <a:r>
              <a:rPr lang="en-US" altLang="zh-CN" sz="1200" i="1" dirty="0" err="1"/>
              <a:t>.</a:t>
            </a:r>
            <a:r>
              <a:rPr lang="en-US" altLang="zh-CN" sz="1200" dirty="0" err="1"/>
              <a:t>data</a:t>
            </a:r>
            <a:r>
              <a:rPr lang="en-US" altLang="zh-CN" sz="1200" dirty="0"/>
              <a:t>, </a:t>
            </a:r>
            <a:r>
              <a:rPr lang="en-US" altLang="zh-CN" sz="1200" i="1" dirty="0"/>
              <a:t>function</a:t>
            </a:r>
            <a:r>
              <a:rPr lang="en-US" altLang="zh-CN" sz="1200" dirty="0"/>
              <a:t>(</a:t>
            </a:r>
            <a:r>
              <a:rPr lang="en-US" altLang="zh-CN" sz="1200" dirty="0" err="1"/>
              <a:t>pt</a:t>
            </a:r>
            <a:r>
              <a:rPr lang="en-US" altLang="zh-CN" sz="1200" dirty="0"/>
              <a:t>) { </a:t>
            </a:r>
            <a:r>
              <a:rPr lang="en-US" altLang="zh-CN" sz="1200" i="1" dirty="0"/>
              <a:t>return</a:t>
            </a:r>
            <a:r>
              <a:rPr lang="en-US" altLang="zh-CN" sz="1200" dirty="0"/>
              <a:t> </a:t>
            </a:r>
            <a:r>
              <a:rPr lang="en-US" altLang="zh-CN" sz="1200" dirty="0" err="1"/>
              <a:t>pt</a:t>
            </a:r>
            <a:r>
              <a:rPr lang="en-US" altLang="zh-CN" sz="1200" dirty="0"/>
              <a:t>[0] === year; });</a:t>
            </a:r>
          </a:p>
          <a:p>
            <a:r>
              <a:rPr lang="en-US" altLang="zh-CN" sz="1200" dirty="0"/>
              <a:t>                </a:t>
            </a:r>
            <a:r>
              <a:rPr lang="en-US" altLang="zh-CN" sz="1200" i="1" dirty="0"/>
              <a:t>if</a:t>
            </a:r>
            <a:r>
              <a:rPr lang="en-US" altLang="zh-CN" sz="1200" dirty="0"/>
              <a:t> (</a:t>
            </a:r>
            <a:r>
              <a:rPr lang="en-US" altLang="zh-CN" sz="1200" dirty="0" err="1"/>
              <a:t>matched</a:t>
            </a:r>
            <a:r>
              <a:rPr lang="en-US" altLang="zh-CN" sz="1200" i="1" dirty="0" err="1"/>
              <a:t>.</a:t>
            </a:r>
            <a:r>
              <a:rPr lang="en-US" altLang="zh-CN" sz="1200" dirty="0" err="1"/>
              <a:t>length</a:t>
            </a:r>
            <a:r>
              <a:rPr lang="en-US" altLang="zh-CN" sz="1200" dirty="0"/>
              <a:t> </a:t>
            </a:r>
            <a:r>
              <a:rPr lang="en-US" altLang="zh-CN" sz="1200" i="1" dirty="0"/>
              <a:t>&gt;</a:t>
            </a:r>
            <a:r>
              <a:rPr lang="en-US" altLang="zh-CN" sz="1200" dirty="0"/>
              <a:t> 0) {</a:t>
            </a:r>
          </a:p>
          <a:p>
            <a:r>
              <a:rPr lang="en-US" altLang="zh-CN" sz="1200" dirty="0"/>
              <a:t>                    </a:t>
            </a:r>
            <a:r>
              <a:rPr lang="en-US" altLang="zh-CN" sz="1200" dirty="0" err="1"/>
              <a:t>region</a:t>
            </a:r>
            <a:r>
              <a:rPr lang="en-US" altLang="zh-CN" sz="1200" i="1" dirty="0" err="1"/>
              <a:t>.</a:t>
            </a:r>
            <a:r>
              <a:rPr lang="en-US" altLang="zh-CN" sz="1200" dirty="0" err="1"/>
              <a:t>value</a:t>
            </a:r>
            <a:r>
              <a:rPr lang="en-US" altLang="zh-CN" sz="1200" i="1" dirty="0" err="1"/>
              <a:t>.</a:t>
            </a:r>
            <a:r>
              <a:rPr lang="en-US" altLang="zh-CN" sz="1200" dirty="0" err="1"/>
              <a:t>text</a:t>
            </a:r>
            <a:r>
              <a:rPr lang="en-US" altLang="zh-CN" sz="1200" dirty="0"/>
              <a:t>(year + "</a:t>
            </a:r>
            <a:r>
              <a:rPr lang="en-US" altLang="zh-CN" sz="1200" i="1" dirty="0"/>
              <a:t>:</a:t>
            </a:r>
            <a:r>
              <a:rPr lang="en-US" altLang="zh-CN" sz="1200" dirty="0"/>
              <a:t> " + </a:t>
            </a:r>
            <a:r>
              <a:rPr lang="en-US" altLang="zh-CN" sz="1200" i="1" dirty="0" err="1"/>
              <a:t>Math.</a:t>
            </a:r>
            <a:r>
              <a:rPr lang="en-US" altLang="zh-CN" sz="1200" dirty="0" err="1"/>
              <a:t>round</a:t>
            </a:r>
            <a:r>
              <a:rPr lang="en-US" altLang="zh-CN" sz="1200" dirty="0"/>
              <a:t>(matched[0][1]) + "</a:t>
            </a:r>
            <a:r>
              <a:rPr lang="en-US" altLang="zh-CN" sz="1200" i="1" dirty="0"/>
              <a:t>%</a:t>
            </a:r>
            <a:r>
              <a:rPr lang="en-US" altLang="zh-CN" sz="1200" dirty="0"/>
              <a:t>");</a:t>
            </a:r>
          </a:p>
          <a:p>
            <a:r>
              <a:rPr lang="en-US" altLang="zh-CN" sz="1200" dirty="0"/>
              <a:t>                } </a:t>
            </a:r>
            <a:r>
              <a:rPr lang="en-US" altLang="zh-CN" sz="1200" i="1" dirty="0"/>
              <a:t>else</a:t>
            </a:r>
            <a:r>
              <a:rPr lang="en-US" altLang="zh-CN" sz="1200" dirty="0"/>
              <a:t> {</a:t>
            </a:r>
          </a:p>
          <a:p>
            <a:r>
              <a:rPr lang="en-US" altLang="zh-CN" sz="1200" dirty="0"/>
              <a:t>                    </a:t>
            </a:r>
            <a:r>
              <a:rPr lang="en-US" altLang="zh-CN" sz="1200" dirty="0" err="1"/>
              <a:t>region</a:t>
            </a:r>
            <a:r>
              <a:rPr lang="en-US" altLang="zh-CN" sz="1200" i="1" dirty="0" err="1"/>
              <a:t>.</a:t>
            </a:r>
            <a:r>
              <a:rPr lang="en-US" altLang="zh-CN" sz="1200" dirty="0" err="1"/>
              <a:t>value</a:t>
            </a:r>
            <a:r>
              <a:rPr lang="en-US" altLang="zh-CN" sz="1200" i="1" dirty="0" err="1"/>
              <a:t>.</a:t>
            </a:r>
            <a:r>
              <a:rPr lang="en-US" altLang="zh-CN" sz="1200" dirty="0" err="1"/>
              <a:t>text</a:t>
            </a:r>
            <a:r>
              <a:rPr lang="en-US" altLang="zh-CN" sz="1200" dirty="0"/>
              <a:t>("");</a:t>
            </a:r>
          </a:p>
          <a:p>
            <a:r>
              <a:rPr lang="en-US" altLang="zh-CN" sz="1200" dirty="0"/>
              <a:t>                }</a:t>
            </a:r>
          </a:p>
          <a:p>
            <a:r>
              <a:rPr lang="en-US" altLang="zh-CN" sz="1200" dirty="0"/>
              <a:t>                </a:t>
            </a:r>
            <a:r>
              <a:rPr lang="en-US" altLang="zh-CN" sz="1200" dirty="0" err="1"/>
              <a:t>region</a:t>
            </a:r>
            <a:r>
              <a:rPr lang="en-US" altLang="zh-CN" sz="1200" i="1" dirty="0" err="1"/>
              <a:t>.</a:t>
            </a:r>
            <a:r>
              <a:rPr lang="en-US" altLang="zh-CN" sz="1200" dirty="0" err="1"/>
              <a:t>value</a:t>
            </a:r>
            <a:r>
              <a:rPr lang="en-US" altLang="zh-CN" sz="1200" i="1" dirty="0" err="1"/>
              <a:t>.</a:t>
            </a:r>
            <a:r>
              <a:rPr lang="en-US" altLang="zh-CN" sz="1200" dirty="0" err="1"/>
              <a:t>css</a:t>
            </a:r>
            <a:r>
              <a:rPr lang="en-US" altLang="zh-CN" sz="1200" dirty="0"/>
              <a:t>("</a:t>
            </a:r>
            <a:r>
              <a:rPr lang="en-US" altLang="zh-CN" sz="1200" i="1" dirty="0"/>
              <a:t>left</a:t>
            </a:r>
            <a:r>
              <a:rPr lang="en-US" altLang="zh-CN" sz="1200" dirty="0"/>
              <a:t>", (left+4)+"</a:t>
            </a:r>
            <a:r>
              <a:rPr lang="en-US" altLang="zh-CN" sz="1200" i="1" dirty="0"/>
              <a:t>px</a:t>
            </a:r>
            <a:r>
              <a:rPr lang="en-US" altLang="zh-CN" sz="1200" dirty="0"/>
              <a:t>")</a:t>
            </a:r>
            <a:r>
              <a:rPr lang="en-US" altLang="zh-CN" sz="1200" i="1" dirty="0"/>
              <a:t>.</a:t>
            </a:r>
            <a:r>
              <a:rPr lang="en-US" altLang="zh-CN" sz="1200" dirty="0"/>
              <a:t>show();</a:t>
            </a:r>
          </a:p>
          <a:p>
            <a:r>
              <a:rPr lang="en-US" altLang="zh-CN" sz="1200" dirty="0"/>
              <a:t>            });</a:t>
            </a:r>
          </a:p>
          <a:p>
            <a:r>
              <a:rPr lang="en-US" altLang="zh-CN" sz="1200" dirty="0"/>
              <a:t>        })</a:t>
            </a:r>
            <a:r>
              <a:rPr lang="en-US" altLang="zh-CN" sz="1200" i="1" dirty="0"/>
              <a:t>.</a:t>
            </a:r>
            <a:r>
              <a:rPr lang="en-US" altLang="zh-CN" sz="1200" dirty="0"/>
              <a:t>on("</a:t>
            </a:r>
            <a:r>
              <a:rPr lang="en-US" altLang="zh-CN" sz="1200" i="1" dirty="0" err="1"/>
              <a:t>mouseout</a:t>
            </a:r>
            <a:r>
              <a:rPr lang="en-US" altLang="zh-CN" sz="1200" dirty="0"/>
              <a:t>", </a:t>
            </a:r>
            <a:r>
              <a:rPr lang="en-US" altLang="zh-CN" sz="1200" i="1" dirty="0"/>
              <a:t>function</a:t>
            </a:r>
            <a:r>
              <a:rPr lang="en-US" altLang="zh-CN" sz="1200" dirty="0"/>
              <a:t>(</a:t>
            </a:r>
            <a:r>
              <a:rPr lang="en-US" altLang="zh-CN" sz="1200" dirty="0" err="1"/>
              <a:t>ev</a:t>
            </a:r>
            <a:r>
              <a:rPr lang="en-US" altLang="zh-CN" sz="1200" dirty="0"/>
              <a:t>) {</a:t>
            </a:r>
          </a:p>
          <a:p>
            <a:r>
              <a:rPr lang="en-US" altLang="zh-CN" sz="1200" dirty="0"/>
              <a:t>            </a:t>
            </a:r>
            <a:r>
              <a:rPr lang="en-US" altLang="zh-CN" sz="1200" i="1" dirty="0"/>
              <a:t>if</a:t>
            </a:r>
            <a:r>
              <a:rPr lang="en-US" altLang="zh-CN" sz="1200" dirty="0"/>
              <a:t> (</a:t>
            </a:r>
            <a:r>
              <a:rPr lang="en-US" altLang="zh-CN" sz="1200" dirty="0" err="1"/>
              <a:t>ev</a:t>
            </a:r>
            <a:r>
              <a:rPr lang="en-US" altLang="zh-CN" sz="1200" i="1" dirty="0" err="1"/>
              <a:t>.</a:t>
            </a:r>
            <a:r>
              <a:rPr lang="en-US" altLang="zh-CN" sz="1200" dirty="0" err="1"/>
              <a:t>relatedTarget</a:t>
            </a:r>
            <a:r>
              <a:rPr lang="en-US" altLang="zh-CN" sz="1200" i="1" dirty="0" err="1"/>
              <a:t>.</a:t>
            </a:r>
            <a:r>
              <a:rPr lang="en-US" altLang="zh-CN" sz="1200" dirty="0" err="1"/>
              <a:t>id</a:t>
            </a:r>
            <a:r>
              <a:rPr lang="en-US" altLang="zh-CN" sz="1200" dirty="0"/>
              <a:t> !== "</a:t>
            </a:r>
            <a:r>
              <a:rPr lang="en-US" altLang="zh-CN" sz="1200" i="1" dirty="0"/>
              <a:t>marker</a:t>
            </a:r>
            <a:r>
              <a:rPr lang="en-US" altLang="zh-CN" sz="1200" dirty="0"/>
              <a:t>") {</a:t>
            </a:r>
          </a:p>
          <a:p>
            <a:r>
              <a:rPr lang="en-US" altLang="zh-CN" sz="1200" dirty="0"/>
              <a:t>                $("</a:t>
            </a:r>
            <a:r>
              <a:rPr lang="en-US" altLang="zh-CN" sz="1200" i="1" dirty="0"/>
              <a:t>#marker</a:t>
            </a:r>
            <a:r>
              <a:rPr lang="en-US" altLang="zh-CN" sz="1200" dirty="0"/>
              <a:t>")</a:t>
            </a:r>
            <a:r>
              <a:rPr lang="en-US" altLang="zh-CN" sz="1200" i="1" dirty="0"/>
              <a:t>.</a:t>
            </a:r>
            <a:r>
              <a:rPr lang="en-US" altLang="zh-CN" sz="1200" dirty="0"/>
              <a:t>hide();</a:t>
            </a:r>
          </a:p>
          <a:p>
            <a:r>
              <a:rPr lang="en-US" altLang="zh-CN" sz="1200" dirty="0"/>
              <a:t>                $</a:t>
            </a:r>
            <a:r>
              <a:rPr lang="en-US" altLang="zh-CN" sz="1200" i="1" dirty="0"/>
              <a:t>.</a:t>
            </a:r>
            <a:r>
              <a:rPr lang="en-US" altLang="zh-CN" sz="1200" dirty="0"/>
              <a:t>each(</a:t>
            </a:r>
            <a:r>
              <a:rPr lang="en-US" altLang="zh-CN" sz="1200" i="1" dirty="0"/>
              <a:t>exports</a:t>
            </a:r>
            <a:r>
              <a:rPr lang="en-US" altLang="zh-CN" sz="1200" dirty="0"/>
              <a:t>, </a:t>
            </a:r>
            <a:r>
              <a:rPr lang="en-US" altLang="zh-CN" sz="1200" i="1" dirty="0"/>
              <a:t>function</a:t>
            </a:r>
            <a:r>
              <a:rPr lang="en-US" altLang="zh-CN" sz="1200" dirty="0"/>
              <a:t>(</a:t>
            </a:r>
            <a:r>
              <a:rPr lang="en-US" altLang="zh-CN" sz="1200" dirty="0" err="1"/>
              <a:t>idx</a:t>
            </a:r>
            <a:r>
              <a:rPr lang="en-US" altLang="zh-CN" sz="1200" dirty="0"/>
              <a:t>, region) {</a:t>
            </a:r>
          </a:p>
          <a:p>
            <a:r>
              <a:rPr lang="en-US" altLang="zh-CN" sz="1200" dirty="0"/>
              <a:t>                    </a:t>
            </a:r>
            <a:r>
              <a:rPr lang="en-US" altLang="zh-CN" sz="1200" dirty="0" err="1"/>
              <a:t>region</a:t>
            </a:r>
            <a:r>
              <a:rPr lang="en-US" altLang="zh-CN" sz="1200" i="1" dirty="0" err="1"/>
              <a:t>.</a:t>
            </a:r>
            <a:r>
              <a:rPr lang="en-US" altLang="zh-CN" sz="1200" dirty="0" err="1"/>
              <a:t>value</a:t>
            </a:r>
            <a:r>
              <a:rPr lang="en-US" altLang="zh-CN" sz="1200" i="1" dirty="0" err="1"/>
              <a:t>.</a:t>
            </a:r>
            <a:r>
              <a:rPr lang="en-US" altLang="zh-CN" sz="1200" dirty="0" err="1"/>
              <a:t>hide</a:t>
            </a:r>
            <a:r>
              <a:rPr lang="en-US" altLang="zh-CN" sz="1200" dirty="0"/>
              <a:t>();</a:t>
            </a:r>
          </a:p>
          <a:p>
            <a:r>
              <a:rPr lang="en-US" altLang="zh-CN" sz="1200" dirty="0"/>
              <a:t>                });</a:t>
            </a:r>
          </a:p>
          <a:p>
            <a:r>
              <a:rPr lang="en-US" altLang="zh-CN" sz="1200" dirty="0"/>
              <a:t>            }</a:t>
            </a:r>
          </a:p>
          <a:p>
            <a:r>
              <a:rPr lang="en-US" altLang="zh-CN" sz="1200" dirty="0"/>
              <a:t>        });</a:t>
            </a:r>
          </a:p>
          <a:p>
            <a:endParaRPr lang="da-DK" altLang="zh-CN" sz="1200" dirty="0"/>
          </a:p>
        </p:txBody>
      </p:sp>
      <p:graphicFrame>
        <p:nvGraphicFramePr>
          <p:cNvPr id="7" name="图表 6">
            <a:extLst>
              <a:ext uri="{FF2B5EF4-FFF2-40B4-BE49-F238E27FC236}">
                <a16:creationId xmlns:a16="http://schemas.microsoft.com/office/drawing/2014/main" id="{50CE051A-56BA-154F-957C-40FAB2A425D2}"/>
              </a:ext>
            </a:extLst>
          </p:cNvPr>
          <p:cNvGraphicFramePr/>
          <p:nvPr/>
        </p:nvGraphicFramePr>
        <p:xfrm>
          <a:off x="10919742" y="261442"/>
          <a:ext cx="1080120" cy="49419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8600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1797235"/>
            <a:ext cx="12190413" cy="2716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7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82" y="1355747"/>
            <a:ext cx="61706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660426" y="2349674"/>
            <a:ext cx="3459116" cy="1308046"/>
          </a:xfrm>
          <a:prstGeom prst="rect">
            <a:avLst/>
          </a:prstGeom>
          <a:noFill/>
        </p:spPr>
        <p:txBody>
          <a:bodyPr wrap="square" lIns="121917" tIns="60958" rIns="121917" bIns="60958" rtlCol="0">
            <a:spAutoFit/>
          </a:bodyPr>
          <a:lstStyle/>
          <a:p>
            <a:pPr marL="0" lvl="1"/>
            <a:r>
              <a:rPr lang="zh-CN" altLang="en-US" sz="1900" b="1" dirty="0">
                <a:solidFill>
                  <a:schemeClr val="bg1"/>
                </a:solidFill>
                <a:latin typeface="微软雅黑" pitchFamily="34" charset="-122"/>
                <a:ea typeface="微软雅黑" pitchFamily="34" charset="-122"/>
              </a:rPr>
              <a:t> </a:t>
            </a:r>
            <a:r>
              <a:rPr lang="zh-CN" altLang="en-US" sz="3700" b="1" dirty="0">
                <a:solidFill>
                  <a:schemeClr val="bg1"/>
                </a:solidFill>
                <a:latin typeface="微软雅黑" pitchFamily="34" charset="-122"/>
                <a:ea typeface="微软雅黑" pitchFamily="34" charset="-122"/>
              </a:rPr>
              <a:t>第一部分</a:t>
            </a:r>
            <a:endParaRPr lang="en-US" altLang="zh-CN" sz="3700" b="1" dirty="0">
              <a:solidFill>
                <a:schemeClr val="bg1"/>
              </a:solidFill>
              <a:latin typeface="微软雅黑" pitchFamily="34" charset="-122"/>
              <a:ea typeface="微软雅黑" pitchFamily="34" charset="-122"/>
            </a:endParaRPr>
          </a:p>
          <a:p>
            <a:pPr marL="0" lvl="1">
              <a:spcBef>
                <a:spcPts val="600"/>
              </a:spcBef>
            </a:pPr>
            <a:r>
              <a:rPr lang="zh-CN" altLang="en-US" sz="3500" b="1" dirty="0">
                <a:solidFill>
                  <a:schemeClr val="bg1"/>
                </a:solidFill>
                <a:latin typeface="微软雅黑" pitchFamily="34" charset="-122"/>
                <a:ea typeface="微软雅黑" pitchFamily="34" charset="-122"/>
              </a:rPr>
              <a:t> </a:t>
            </a:r>
            <a:r>
              <a:rPr lang="zh-CN" altLang="en-US" sz="3500" b="1">
                <a:solidFill>
                  <a:schemeClr val="bg1"/>
                </a:solidFill>
                <a:latin typeface="微软雅黑" pitchFamily="34" charset="-122"/>
                <a:ea typeface="微软雅黑" pitchFamily="34" charset="-122"/>
              </a:rPr>
              <a:t>选择图表内容</a:t>
            </a:r>
            <a:endParaRPr lang="zh-CN" altLang="en-US" sz="3500" b="1" dirty="0">
              <a:solidFill>
                <a:schemeClr val="bg1"/>
              </a:solidFill>
              <a:latin typeface="微软雅黑" pitchFamily="34" charset="-122"/>
              <a:ea typeface="微软雅黑" pitchFamily="34" charset="-122"/>
            </a:endParaRPr>
          </a:p>
        </p:txBody>
      </p:sp>
      <p:pic>
        <p:nvPicPr>
          <p:cNvPr id="8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0355" y="1797235"/>
            <a:ext cx="4291474" cy="2716422"/>
          </a:xfrm>
          <a:prstGeom prst="rect">
            <a:avLst/>
          </a:prstGeom>
          <a:blipFill>
            <a:blip r:embed="rId4"/>
            <a:stretch>
              <a:fillRect l="-5000" r="-5000"/>
            </a:stretch>
          </a:blipFill>
        </p:spPr>
      </p:pic>
    </p:spTree>
    <p:extLst>
      <p:ext uri="{BB962C8B-B14F-4D97-AF65-F5344CB8AC3E}">
        <p14:creationId xmlns:p14="http://schemas.microsoft.com/office/powerpoint/2010/main" val="3127549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1797235"/>
            <a:ext cx="12190413" cy="2716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7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82" y="1355747"/>
            <a:ext cx="61706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660426" y="2349674"/>
            <a:ext cx="4611244" cy="1308046"/>
          </a:xfrm>
          <a:prstGeom prst="rect">
            <a:avLst/>
          </a:prstGeom>
          <a:noFill/>
        </p:spPr>
        <p:txBody>
          <a:bodyPr wrap="square" lIns="121917" tIns="60958" rIns="121917" bIns="60958" rtlCol="0">
            <a:spAutoFit/>
          </a:bodyPr>
          <a:lstStyle/>
          <a:p>
            <a:pPr marL="0" lvl="1"/>
            <a:r>
              <a:rPr lang="zh-CN" altLang="en-US" sz="1900" b="1" dirty="0">
                <a:solidFill>
                  <a:schemeClr val="bg1"/>
                </a:solidFill>
                <a:latin typeface="微软雅黑" pitchFamily="34" charset="-122"/>
                <a:ea typeface="微软雅黑" pitchFamily="34" charset="-122"/>
              </a:rPr>
              <a:t> </a:t>
            </a:r>
            <a:r>
              <a:rPr lang="zh-CN" altLang="en-US" sz="3700" b="1" dirty="0">
                <a:solidFill>
                  <a:schemeClr val="bg1"/>
                </a:solidFill>
                <a:latin typeface="微软雅黑" pitchFamily="34" charset="-122"/>
                <a:ea typeface="微软雅黑" pitchFamily="34" charset="-122"/>
              </a:rPr>
              <a:t>第四部分</a:t>
            </a:r>
            <a:endParaRPr lang="en-US" altLang="zh-CN" sz="3700" b="1" dirty="0">
              <a:solidFill>
                <a:schemeClr val="bg1"/>
              </a:solidFill>
              <a:latin typeface="微软雅黑" pitchFamily="34" charset="-122"/>
              <a:ea typeface="微软雅黑" pitchFamily="34" charset="-122"/>
            </a:endParaRPr>
          </a:p>
          <a:p>
            <a:pPr marL="0" lvl="1">
              <a:spcBef>
                <a:spcPts val="600"/>
              </a:spcBef>
            </a:pPr>
            <a:r>
              <a:rPr lang="zh-CN" altLang="en-US" sz="3500" b="1" dirty="0">
                <a:solidFill>
                  <a:schemeClr val="bg1"/>
                </a:solidFill>
                <a:latin typeface="微软雅黑" pitchFamily="34" charset="-122"/>
                <a:ea typeface="微软雅黑" pitchFamily="34" charset="-122"/>
              </a:rPr>
              <a:t>使用</a:t>
            </a:r>
            <a:r>
              <a:rPr lang="en-US" altLang="zh-CN" sz="3500" b="1" dirty="0">
                <a:solidFill>
                  <a:schemeClr val="bg1"/>
                </a:solidFill>
                <a:latin typeface="微软雅黑" pitchFamily="34" charset="-122"/>
                <a:ea typeface="微软雅黑" pitchFamily="34" charset="-122"/>
              </a:rPr>
              <a:t>AJAX</a:t>
            </a:r>
            <a:r>
              <a:rPr lang="zh-CN" altLang="en-US" sz="3500" b="1" dirty="0">
                <a:solidFill>
                  <a:schemeClr val="bg1"/>
                </a:solidFill>
                <a:latin typeface="微软雅黑" pitchFamily="34" charset="-122"/>
                <a:ea typeface="微软雅黑" pitchFamily="34" charset="-122"/>
              </a:rPr>
              <a:t>获取数据</a:t>
            </a:r>
          </a:p>
        </p:txBody>
      </p:sp>
      <p:pic>
        <p:nvPicPr>
          <p:cNvPr id="8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0355" y="1797235"/>
            <a:ext cx="4291474" cy="2716422"/>
          </a:xfrm>
          <a:prstGeom prst="rect">
            <a:avLst/>
          </a:prstGeom>
          <a:blipFill>
            <a:blip r:embed="rId4"/>
            <a:stretch>
              <a:fillRect l="-5000" r="-5000"/>
            </a:stretch>
          </a:blipFill>
        </p:spPr>
      </p:pic>
    </p:spTree>
    <p:extLst>
      <p:ext uri="{BB962C8B-B14F-4D97-AF65-F5344CB8AC3E}">
        <p14:creationId xmlns:p14="http://schemas.microsoft.com/office/powerpoint/2010/main" val="705194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使用</a:t>
            </a:r>
            <a:r>
              <a:rPr lang="en-US" altLang="zh-CN" b="1" dirty="0"/>
              <a:t>AJAX</a:t>
            </a:r>
            <a:r>
              <a:rPr lang="zh-CN" altLang="en-US" b="1" dirty="0"/>
              <a:t>获取数据</a:t>
            </a:r>
            <a:endParaRPr lang="zh-CN" altLang="en-US" dirty="0"/>
          </a:p>
        </p:txBody>
      </p:sp>
      <p:pic>
        <p:nvPicPr>
          <p:cNvPr id="5" name="Picture 2" descr="https://ss0.baidu.com/94o3dSag_xI4khGko9WTAnF6hhy/zhidao/pic/item/fd039245d688d43ff78ff81d7e1ed21b0ef43b3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92102" y="189434"/>
            <a:ext cx="792088" cy="57995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a:extLst>
              <a:ext uri="{FF2B5EF4-FFF2-40B4-BE49-F238E27FC236}">
                <a16:creationId xmlns:a16="http://schemas.microsoft.com/office/drawing/2014/main" id="{A3AFBAB0-E10A-C64D-8085-28C46F72E692}"/>
              </a:ext>
            </a:extLst>
          </p:cNvPr>
          <p:cNvGrpSpPr/>
          <p:nvPr/>
        </p:nvGrpSpPr>
        <p:grpSpPr>
          <a:xfrm>
            <a:off x="10775726" y="75495"/>
            <a:ext cx="1152128" cy="690003"/>
            <a:chOff x="3007019" y="3721557"/>
            <a:chExt cx="3153621" cy="1280656"/>
          </a:xfrm>
        </p:grpSpPr>
        <p:sp>
          <p:nvSpPr>
            <p:cNvPr id="8" name="矩形 7">
              <a:extLst>
                <a:ext uri="{FF2B5EF4-FFF2-40B4-BE49-F238E27FC236}">
                  <a16:creationId xmlns:a16="http://schemas.microsoft.com/office/drawing/2014/main" id="{02500F9C-18D9-CF4A-9750-8B4925921CA9}"/>
                </a:ext>
              </a:extLst>
            </p:cNvPr>
            <p:cNvSpPr/>
            <p:nvPr/>
          </p:nvSpPr>
          <p:spPr>
            <a:xfrm>
              <a:off x="3007019" y="3721557"/>
              <a:ext cx="3140156" cy="1280655"/>
            </a:xfrm>
            <a:prstGeom prst="rect">
              <a:avLst/>
            </a:prstGeom>
            <a:solidFill>
              <a:srgbClr val="DECDB1">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图表 8">
              <a:extLst>
                <a:ext uri="{FF2B5EF4-FFF2-40B4-BE49-F238E27FC236}">
                  <a16:creationId xmlns:a16="http://schemas.microsoft.com/office/drawing/2014/main" id="{B20E7429-12A3-9544-B0F9-4BAAC38085FA}"/>
                </a:ext>
              </a:extLst>
            </p:cNvPr>
            <p:cNvGraphicFramePr/>
            <p:nvPr>
              <p:extLst>
                <p:ext uri="{D42A27DB-BD31-4B8C-83A1-F6EECF244321}">
                  <p14:modId xmlns:p14="http://schemas.microsoft.com/office/powerpoint/2010/main" val="1159253701"/>
                </p:ext>
              </p:extLst>
            </p:nvPr>
          </p:nvGraphicFramePr>
          <p:xfrm>
            <a:off x="3088289" y="3780921"/>
            <a:ext cx="3072351" cy="1221292"/>
          </p:xfrm>
          <a:graphic>
            <a:graphicData uri="http://schemas.openxmlformats.org/drawingml/2006/chart">
              <c:chart xmlns:c="http://schemas.openxmlformats.org/drawingml/2006/chart" xmlns:r="http://schemas.openxmlformats.org/officeDocument/2006/relationships" r:id="rId4"/>
            </a:graphicData>
          </a:graphic>
        </p:graphicFrame>
      </p:grpSp>
      <p:sp>
        <p:nvSpPr>
          <p:cNvPr id="10" name="文本框 9">
            <a:extLst>
              <a:ext uri="{FF2B5EF4-FFF2-40B4-BE49-F238E27FC236}">
                <a16:creationId xmlns:a16="http://schemas.microsoft.com/office/drawing/2014/main" id="{C3011D68-4D15-AF44-9F08-E4F428C752A2}"/>
              </a:ext>
            </a:extLst>
          </p:cNvPr>
          <p:cNvSpPr txBox="1"/>
          <p:nvPr/>
        </p:nvSpPr>
        <p:spPr>
          <a:xfrm>
            <a:off x="731156" y="1005284"/>
            <a:ext cx="10973560" cy="2677656"/>
          </a:xfrm>
          <a:prstGeom prst="rect">
            <a:avLst/>
          </a:prstGeom>
          <a:noFill/>
        </p:spPr>
        <p:txBody>
          <a:bodyPr wrap="square" rtlCol="0">
            <a:spAutoFit/>
          </a:bodyPr>
          <a:lstStyle/>
          <a:p>
            <a:r>
              <a:rPr lang="en-US" altLang="zh-CN" sz="2000" dirty="0"/>
              <a:t>         </a:t>
            </a:r>
            <a:r>
              <a:rPr lang="zh-CN" altLang="en-US" sz="2000" dirty="0"/>
              <a:t>这本书中的大部分例子都着重在数据可视化的最终产品形态上：图像、图表， 或者用户可以看到的图片。但是实际在这种现象的背后，可视化经常需要做很多 工作。终究，可视化需要实际的数据来支撑。这个例子聚焦在存取数据的通用 方法一异步</a:t>
            </a:r>
            <a:r>
              <a:rPr lang="en-US" altLang="zh-CN" sz="2000" dirty="0"/>
              <a:t>JavaScript</a:t>
            </a:r>
            <a:r>
              <a:rPr lang="zh-CN" altLang="en-US" sz="2000" dirty="0"/>
              <a:t>和</a:t>
            </a:r>
            <a:r>
              <a:rPr lang="en-US" altLang="zh-CN" sz="2000" dirty="0"/>
              <a:t>XML</a:t>
            </a:r>
            <a:r>
              <a:rPr lang="zh-CN" altLang="en-US" sz="2000" dirty="0"/>
              <a:t>方式获取，更通俗的说法叫</a:t>
            </a:r>
            <a:r>
              <a:rPr lang="en-US" altLang="zh-CN" sz="2000" dirty="0"/>
              <a:t>AJAX</a:t>
            </a:r>
            <a:r>
              <a:rPr lang="zh-CN" altLang="en-US" sz="2000" dirty="0"/>
              <a:t>。下面的例子用 </a:t>
            </a:r>
            <a:r>
              <a:rPr lang="en-US" altLang="zh-CN" sz="2000" dirty="0"/>
              <a:t>AJAX</a:t>
            </a:r>
            <a:r>
              <a:rPr lang="zh-CN" altLang="en-US" sz="2000" dirty="0"/>
              <a:t>和世界银行进行交互获取数据，但不论是一般方法还是下面展示的</a:t>
            </a:r>
            <a:r>
              <a:rPr lang="en-US" altLang="zh-CN" sz="2000" dirty="0"/>
              <a:t>AJAX </a:t>
            </a:r>
            <a:r>
              <a:rPr lang="zh-CN" altLang="en-US" sz="2000" dirty="0"/>
              <a:t>技术，都能很好地应用于</a:t>
            </a:r>
            <a:r>
              <a:rPr lang="en-US" altLang="zh-CN" sz="2000" dirty="0"/>
              <a:t>Web</a:t>
            </a:r>
            <a:r>
              <a:rPr lang="zh-CN" altLang="en-US" sz="2000" dirty="0"/>
              <a:t>中的许多其他数据源上。</a:t>
            </a:r>
          </a:p>
          <a:p>
            <a:endParaRPr kumimoji="1" lang="zh-CN" altLang="en-US" sz="2000" dirty="0"/>
          </a:p>
        </p:txBody>
      </p:sp>
      <p:pic>
        <p:nvPicPr>
          <p:cNvPr id="11" name="图片 10">
            <a:extLst>
              <a:ext uri="{FF2B5EF4-FFF2-40B4-BE49-F238E27FC236}">
                <a16:creationId xmlns:a16="http://schemas.microsoft.com/office/drawing/2014/main" id="{86BD25F3-5F08-4F44-BB60-55B677A47B95}"/>
              </a:ext>
            </a:extLst>
          </p:cNvPr>
          <p:cNvPicPr>
            <a:picLocks noChangeAspect="1"/>
          </p:cNvPicPr>
          <p:nvPr/>
        </p:nvPicPr>
        <p:blipFill>
          <a:blip r:embed="rId5"/>
          <a:stretch>
            <a:fillRect/>
          </a:stretch>
        </p:blipFill>
        <p:spPr>
          <a:xfrm>
            <a:off x="3358902" y="2649118"/>
            <a:ext cx="5974432" cy="3982955"/>
          </a:xfrm>
          <a:prstGeom prst="rect">
            <a:avLst/>
          </a:prstGeom>
        </p:spPr>
      </p:pic>
    </p:spTree>
    <p:extLst>
      <p:ext uri="{BB962C8B-B14F-4D97-AF65-F5344CB8AC3E}">
        <p14:creationId xmlns:p14="http://schemas.microsoft.com/office/powerpoint/2010/main" val="3757650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使用</a:t>
            </a:r>
            <a:r>
              <a:rPr lang="en-US" altLang="zh-CN" b="1" dirty="0"/>
              <a:t>AJAX</a:t>
            </a:r>
            <a:r>
              <a:rPr lang="zh-CN" altLang="en-US" b="1" dirty="0"/>
              <a:t>获取数据</a:t>
            </a:r>
            <a:endParaRPr lang="zh-CN" altLang="en-US" dirty="0"/>
          </a:p>
        </p:txBody>
      </p:sp>
      <p:sp>
        <p:nvSpPr>
          <p:cNvPr id="3" name="矩形 2"/>
          <p:cNvSpPr/>
          <p:nvPr/>
        </p:nvSpPr>
        <p:spPr>
          <a:xfrm>
            <a:off x="262558" y="1032214"/>
            <a:ext cx="9145016" cy="461665"/>
          </a:xfrm>
          <a:prstGeom prst="rect">
            <a:avLst/>
          </a:prstGeom>
        </p:spPr>
        <p:txBody>
          <a:bodyPr wrap="square">
            <a:spAutoFit/>
          </a:bodyPr>
          <a:lstStyle/>
          <a:p>
            <a:pPr indent="300038" eaLnBrk="0" hangingPunct="0">
              <a:tabLst>
                <a:tab pos="457200" algn="l"/>
              </a:tabLst>
              <a:defRPr/>
            </a:pPr>
            <a:r>
              <a:rPr lang="zh-CN" altLang="en-US" sz="2400" b="1" dirty="0">
                <a:solidFill>
                  <a:schemeClr val="tx1">
                    <a:lumMod val="85000"/>
                    <a:lumOff val="15000"/>
                  </a:schemeClr>
                </a:solidFill>
                <a:latin typeface="微软雅黑" pitchFamily="34" charset="-122"/>
                <a:ea typeface="微软雅黑" pitchFamily="34" charset="-122"/>
              </a:rPr>
              <a:t>第一步：理解源数据</a:t>
            </a:r>
          </a:p>
        </p:txBody>
      </p:sp>
      <p:pic>
        <p:nvPicPr>
          <p:cNvPr id="5" name="Picture 2" descr="https://ss0.baidu.com/94o3dSag_xI4khGko9WTAnF6hhy/zhidao/pic/item/fd039245d688d43ff78ff81d7e1ed21b0ef43b3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92102" y="189434"/>
            <a:ext cx="792088" cy="57995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50590" y="1557586"/>
            <a:ext cx="10729192" cy="1631216"/>
          </a:xfrm>
          <a:prstGeom prst="rect">
            <a:avLst/>
          </a:prstGeom>
        </p:spPr>
        <p:txBody>
          <a:bodyPr wrap="square">
            <a:spAutoFit/>
          </a:bodyPr>
          <a:lstStyle/>
          <a:p>
            <a:r>
              <a:rPr lang="zh-CN" altLang="en-US" sz="2000" dirty="0"/>
              <a:t>         使用远端数据工作经常遇到的第一个挑战是理解数据的格式和结构。幸运的 是，我们的数据来自世界银行，并且网站有完整的</a:t>
            </a:r>
            <a:r>
              <a:rPr lang="en-US" altLang="zh-CN" sz="2000" dirty="0"/>
              <a:t>API</a:t>
            </a:r>
            <a:r>
              <a:rPr lang="zh-CN" altLang="en-US" sz="2000" dirty="0"/>
              <a:t>（应用程序接口）文档。我 们在这个例子中不会花太多时间在这个部分，因为你以后很可能会用不同的数据 源。但是一个简要概述是很有帮助的。</a:t>
            </a:r>
          </a:p>
          <a:p>
            <a:r>
              <a:rPr lang="zh-CN" altLang="en-US" sz="2000" dirty="0"/>
              <a:t>         </a:t>
            </a:r>
            <a:r>
              <a:rPr lang="en-US" altLang="zh-CN" sz="2000" dirty="0"/>
              <a:t>—</a:t>
            </a:r>
            <a:r>
              <a:rPr lang="zh-CN" altLang="en-US" sz="2000" dirty="0"/>
              <a:t>个需要注意的点是世界银行把世界划分成了几个区域。与所有优秀的</a:t>
            </a:r>
            <a:r>
              <a:rPr lang="en-US" altLang="zh-CN" sz="2000" dirty="0"/>
              <a:t>API —</a:t>
            </a:r>
            <a:r>
              <a:rPr lang="zh-CN" altLang="en-US" sz="2000" dirty="0"/>
              <a:t>样，世界银行的</a:t>
            </a:r>
            <a:r>
              <a:rPr lang="en-US" altLang="zh-CN" sz="2000" dirty="0"/>
              <a:t>API</a:t>
            </a:r>
            <a:r>
              <a:rPr lang="zh-CN" altLang="en-US" sz="2000" dirty="0"/>
              <a:t>允许我们发送一个请求来获取这些地区的列表。</a:t>
            </a:r>
          </a:p>
        </p:txBody>
      </p:sp>
      <p:sp>
        <p:nvSpPr>
          <p:cNvPr id="8" name="文本框 7">
            <a:extLst>
              <a:ext uri="{FF2B5EF4-FFF2-40B4-BE49-F238E27FC236}">
                <a16:creationId xmlns:a16="http://schemas.microsoft.com/office/drawing/2014/main" id="{38341D35-3811-4484-8932-B41EDEF9B6A0}"/>
              </a:ext>
            </a:extLst>
          </p:cNvPr>
          <p:cNvSpPr txBox="1"/>
          <p:nvPr/>
        </p:nvSpPr>
        <p:spPr>
          <a:xfrm>
            <a:off x="1054646" y="3225156"/>
            <a:ext cx="6984776" cy="338554"/>
          </a:xfrm>
          <a:prstGeom prst="rect">
            <a:avLst/>
          </a:prstGeom>
          <a:noFill/>
        </p:spPr>
        <p:txBody>
          <a:bodyPr wrap="square">
            <a:spAutoFit/>
          </a:bodyPr>
          <a:lstStyle/>
          <a:p>
            <a:r>
              <a:rPr lang="en-US" sz="1600" dirty="0"/>
              <a:t>http://</a:t>
            </a:r>
            <a:r>
              <a:rPr lang="en-US" sz="1600" dirty="0" err="1"/>
              <a:t>api.worldbank.org</a:t>
            </a:r>
            <a:r>
              <a:rPr lang="en-US" sz="1600" dirty="0"/>
              <a:t>/v2/regions/?format=json</a:t>
            </a:r>
          </a:p>
        </p:txBody>
      </p:sp>
      <p:pic>
        <p:nvPicPr>
          <p:cNvPr id="4" name="图片 3">
            <a:extLst>
              <a:ext uri="{FF2B5EF4-FFF2-40B4-BE49-F238E27FC236}">
                <a16:creationId xmlns:a16="http://schemas.microsoft.com/office/drawing/2014/main" id="{C9788124-1586-EF4B-9A41-14A959CF5647}"/>
              </a:ext>
            </a:extLst>
          </p:cNvPr>
          <p:cNvPicPr>
            <a:picLocks noChangeAspect="1"/>
          </p:cNvPicPr>
          <p:nvPr/>
        </p:nvPicPr>
        <p:blipFill>
          <a:blip r:embed="rId3"/>
          <a:stretch>
            <a:fillRect/>
          </a:stretch>
        </p:blipFill>
        <p:spPr>
          <a:xfrm>
            <a:off x="4006974" y="3578745"/>
            <a:ext cx="2664296" cy="3214161"/>
          </a:xfrm>
          <a:prstGeom prst="rect">
            <a:avLst/>
          </a:prstGeom>
        </p:spPr>
      </p:pic>
    </p:spTree>
    <p:extLst>
      <p:ext uri="{BB962C8B-B14F-4D97-AF65-F5344CB8AC3E}">
        <p14:creationId xmlns:p14="http://schemas.microsoft.com/office/powerpoint/2010/main" val="1383542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使用</a:t>
            </a:r>
            <a:r>
              <a:rPr lang="en-US" altLang="zh-CN" b="1" dirty="0"/>
              <a:t>AJAX</a:t>
            </a:r>
            <a:r>
              <a:rPr lang="zh-CN" altLang="en-US" b="1" dirty="0"/>
              <a:t>获取数据</a:t>
            </a:r>
            <a:endParaRPr lang="zh-CN" altLang="en-US" dirty="0"/>
          </a:p>
        </p:txBody>
      </p:sp>
      <p:sp>
        <p:nvSpPr>
          <p:cNvPr id="3" name="矩形 2"/>
          <p:cNvSpPr/>
          <p:nvPr/>
        </p:nvSpPr>
        <p:spPr>
          <a:xfrm>
            <a:off x="262558" y="1032214"/>
            <a:ext cx="9145016" cy="461665"/>
          </a:xfrm>
          <a:prstGeom prst="rect">
            <a:avLst/>
          </a:prstGeom>
        </p:spPr>
        <p:txBody>
          <a:bodyPr wrap="square">
            <a:spAutoFit/>
          </a:bodyPr>
          <a:lstStyle/>
          <a:p>
            <a:pPr indent="300038" eaLnBrk="0" hangingPunct="0">
              <a:tabLst>
                <a:tab pos="457200" algn="l"/>
              </a:tabLst>
              <a:defRPr/>
            </a:pPr>
            <a:r>
              <a:rPr lang="zh-CN" altLang="en-US" sz="2400" b="1" dirty="0">
                <a:solidFill>
                  <a:schemeClr val="tx1">
                    <a:lumMod val="85000"/>
                    <a:lumOff val="15000"/>
                  </a:schemeClr>
                </a:solidFill>
                <a:latin typeface="微软雅黑" pitchFamily="34" charset="-122"/>
                <a:ea typeface="微软雅黑" pitchFamily="34" charset="-122"/>
              </a:rPr>
              <a:t>第二步：</a:t>
            </a:r>
            <a:r>
              <a:rPr lang="zh-CN" altLang="en-US" b="1" dirty="0">
                <a:solidFill>
                  <a:schemeClr val="tx1">
                    <a:lumMod val="85000"/>
                    <a:lumOff val="15000"/>
                  </a:schemeClr>
                </a:solidFill>
                <a:latin typeface="微软雅黑" pitchFamily="34" charset="-122"/>
                <a:ea typeface="微软雅黑" pitchFamily="34" charset="-122"/>
              </a:rPr>
              <a:t>通过</a:t>
            </a:r>
            <a:r>
              <a:rPr lang="en-US" altLang="zh-CN" b="1" dirty="0">
                <a:solidFill>
                  <a:schemeClr val="tx1">
                    <a:lumMod val="85000"/>
                    <a:lumOff val="15000"/>
                  </a:schemeClr>
                </a:solidFill>
                <a:latin typeface="微软雅黑" pitchFamily="34" charset="-122"/>
                <a:ea typeface="微软雅黑" pitchFamily="34" charset="-122"/>
              </a:rPr>
              <a:t>AJAX</a:t>
            </a:r>
            <a:r>
              <a:rPr lang="zh-CN" altLang="en-US" b="1" dirty="0">
                <a:solidFill>
                  <a:schemeClr val="tx1">
                    <a:lumMod val="85000"/>
                    <a:lumOff val="15000"/>
                  </a:schemeClr>
                </a:solidFill>
                <a:latin typeface="微软雅黑" pitchFamily="34" charset="-122"/>
                <a:ea typeface="微软雅黑" pitchFamily="34" charset="-122"/>
              </a:rPr>
              <a:t>获得第一层的数据</a:t>
            </a:r>
            <a:endParaRPr lang="zh-CN" altLang="en-US" sz="2400" b="1" dirty="0">
              <a:solidFill>
                <a:schemeClr val="tx1">
                  <a:lumMod val="85000"/>
                  <a:lumOff val="15000"/>
                </a:schemeClr>
              </a:solidFill>
              <a:latin typeface="微软雅黑" pitchFamily="34" charset="-122"/>
              <a:ea typeface="微软雅黑" pitchFamily="34" charset="-122"/>
            </a:endParaRPr>
          </a:p>
        </p:txBody>
      </p:sp>
      <p:pic>
        <p:nvPicPr>
          <p:cNvPr id="5" name="Picture 2" descr="https://ss0.baidu.com/94o3dSag_xI4khGko9WTAnF6hhy/zhidao/pic/item/fd039245d688d43ff78ff81d7e1ed21b0ef43b3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92102" y="189434"/>
            <a:ext cx="792088" cy="57995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58954" y="1697798"/>
            <a:ext cx="10729192" cy="1323439"/>
          </a:xfrm>
          <a:prstGeom prst="rect">
            <a:avLst/>
          </a:prstGeom>
        </p:spPr>
        <p:txBody>
          <a:bodyPr wrap="square">
            <a:spAutoFit/>
          </a:bodyPr>
          <a:lstStyle/>
          <a:p>
            <a:r>
              <a:rPr lang="zh-CN" altLang="en-US" sz="2000" dirty="0"/>
              <a:t>        </a:t>
            </a:r>
            <a:r>
              <a:rPr lang="en-US" altLang="zh-CN" sz="2000" dirty="0"/>
              <a:t> </a:t>
            </a:r>
            <a:r>
              <a:rPr lang="zh-CN" altLang="en-US" sz="2000" dirty="0"/>
              <a:t>现在你弄清楚了数据格式</a:t>
            </a:r>
            <a:r>
              <a:rPr lang="en-US" altLang="zh-CN" sz="2000" dirty="0"/>
              <a:t>(</a:t>
            </a:r>
            <a:r>
              <a:rPr lang="zh-CN" altLang="en-US" sz="2000" dirty="0"/>
              <a:t>目前为止</a:t>
            </a:r>
            <a:r>
              <a:rPr lang="en-US" altLang="zh-CN" sz="2000" dirty="0"/>
              <a:t>)</a:t>
            </a:r>
            <a:r>
              <a:rPr lang="zh-CN" altLang="en-US" sz="2000" dirty="0"/>
              <a:t>，接下来让我们写一段代码来拉取数 据。因为我们已经加载了</a:t>
            </a:r>
            <a:r>
              <a:rPr lang="en-US" altLang="zh-CN" sz="2000" dirty="0"/>
              <a:t>jQuery,</a:t>
            </a:r>
            <a:r>
              <a:rPr lang="zh-CN" altLang="en-US" sz="2000" dirty="0"/>
              <a:t>所以我们会利用它的一些实用工具。让我们先 从最简单的做起，然后逐步完善。</a:t>
            </a:r>
          </a:p>
          <a:p>
            <a:r>
              <a:rPr lang="zh-CN" altLang="en-US" sz="2000" dirty="0"/>
              <a:t>       </a:t>
            </a:r>
            <a:r>
              <a:rPr lang="en-US" altLang="zh-CN" sz="2000" dirty="0"/>
              <a:t>  </a:t>
            </a:r>
            <a:r>
              <a:rPr lang="zh-CN" altLang="en-US" sz="2000" dirty="0"/>
              <a:t>和你期望的一样，</a:t>
            </a:r>
            <a:r>
              <a:rPr lang="en-US" altLang="zh-CN" sz="2000" dirty="0"/>
              <a:t>$.</a:t>
            </a:r>
            <a:r>
              <a:rPr lang="en-US" altLang="zh-CN" sz="2000" dirty="0" err="1"/>
              <a:t>getJSON</a:t>
            </a:r>
            <a:r>
              <a:rPr lang="en-US" altLang="zh-CN" sz="2000" dirty="0"/>
              <a:t>()</a:t>
            </a:r>
            <a:r>
              <a:rPr lang="zh-CN" altLang="en-US" sz="2000" dirty="0"/>
              <a:t>函数将为我们做大部分的工作。这个函数最 简单的使用方法就是像下面这段代码这样做：</a:t>
            </a:r>
          </a:p>
        </p:txBody>
      </p:sp>
      <p:sp>
        <p:nvSpPr>
          <p:cNvPr id="8" name="文本框 7">
            <a:extLst>
              <a:ext uri="{FF2B5EF4-FFF2-40B4-BE49-F238E27FC236}">
                <a16:creationId xmlns:a16="http://schemas.microsoft.com/office/drawing/2014/main" id="{38341D35-3811-4484-8932-B41EDEF9B6A0}"/>
              </a:ext>
            </a:extLst>
          </p:cNvPr>
          <p:cNvSpPr txBox="1"/>
          <p:nvPr/>
        </p:nvSpPr>
        <p:spPr>
          <a:xfrm>
            <a:off x="1054646" y="3225156"/>
            <a:ext cx="6984776" cy="2677656"/>
          </a:xfrm>
          <a:prstGeom prst="rect">
            <a:avLst/>
          </a:prstGeom>
          <a:noFill/>
        </p:spPr>
        <p:txBody>
          <a:bodyPr wrap="square">
            <a:spAutoFit/>
          </a:bodyPr>
          <a:lstStyle/>
          <a:p>
            <a:r>
              <a:rPr lang="en-US" altLang="zh-CN" dirty="0"/>
              <a:t>    $</a:t>
            </a:r>
            <a:r>
              <a:rPr lang="en-US" altLang="zh-CN" i="1" dirty="0"/>
              <a:t>.</a:t>
            </a:r>
            <a:r>
              <a:rPr lang="en-US" altLang="zh-CN" dirty="0" err="1"/>
              <a:t>getJSON</a:t>
            </a:r>
            <a:r>
              <a:rPr lang="en-US" altLang="zh-CN" dirty="0"/>
              <a:t>(</a:t>
            </a:r>
          </a:p>
          <a:p>
            <a:r>
              <a:rPr lang="en-US" altLang="zh-CN" dirty="0"/>
              <a:t>        "</a:t>
            </a:r>
            <a:r>
              <a:rPr lang="en-US" altLang="zh-CN" i="1" dirty="0"/>
              <a:t>http://</a:t>
            </a:r>
            <a:r>
              <a:rPr lang="en-US" altLang="zh-CN" i="1" dirty="0" err="1"/>
              <a:t>api.worldbank.org</a:t>
            </a:r>
            <a:r>
              <a:rPr lang="en-US" altLang="zh-CN" i="1" dirty="0"/>
              <a:t>/v2/regions/?prefix=?</a:t>
            </a:r>
            <a:r>
              <a:rPr lang="en-US" altLang="zh-CN" dirty="0"/>
              <a:t>",</a:t>
            </a:r>
          </a:p>
          <a:p>
            <a:r>
              <a:rPr lang="en-US" altLang="zh-CN" dirty="0"/>
              <a:t>        {</a:t>
            </a:r>
            <a:r>
              <a:rPr lang="en-US" altLang="zh-CN" i="1" dirty="0"/>
              <a:t>format</a:t>
            </a:r>
            <a:r>
              <a:rPr lang="en-US" altLang="zh-CN" dirty="0"/>
              <a:t>: "</a:t>
            </a:r>
            <a:r>
              <a:rPr lang="en-US" altLang="zh-CN" i="1" dirty="0" err="1"/>
              <a:t>jsonp</a:t>
            </a:r>
            <a:r>
              <a:rPr lang="en-US" altLang="zh-CN" dirty="0"/>
              <a:t>"},</a:t>
            </a:r>
          </a:p>
          <a:p>
            <a:r>
              <a:rPr lang="en-US" altLang="zh-CN" dirty="0"/>
              <a:t>        </a:t>
            </a:r>
            <a:r>
              <a:rPr lang="en-US" altLang="zh-CN" i="1" dirty="0"/>
              <a:t>function</a:t>
            </a:r>
            <a:r>
              <a:rPr lang="en-US" altLang="zh-CN" dirty="0"/>
              <a:t> (response) {</a:t>
            </a:r>
          </a:p>
          <a:p>
            <a:r>
              <a:rPr lang="en-US" altLang="zh-CN" dirty="0"/>
              <a:t>          //</a:t>
            </a:r>
            <a:r>
              <a:rPr lang="en-US" altLang="zh-CN" i="1" dirty="0"/>
              <a:t> Do something with response</a:t>
            </a:r>
            <a:endParaRPr lang="en-US" altLang="zh-CN" dirty="0"/>
          </a:p>
          <a:p>
            <a:r>
              <a:rPr lang="en-US" altLang="zh-CN" dirty="0"/>
              <a:t>        }</a:t>
            </a:r>
          </a:p>
          <a:p>
            <a:r>
              <a:rPr lang="en-US" altLang="zh-CN" dirty="0"/>
              <a:t>      );</a:t>
            </a:r>
          </a:p>
        </p:txBody>
      </p:sp>
    </p:spTree>
    <p:extLst>
      <p:ext uri="{BB962C8B-B14F-4D97-AF65-F5344CB8AC3E}">
        <p14:creationId xmlns:p14="http://schemas.microsoft.com/office/powerpoint/2010/main" val="3211532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使用</a:t>
            </a:r>
            <a:r>
              <a:rPr lang="en-US" altLang="zh-CN" b="1" dirty="0"/>
              <a:t>AJAX</a:t>
            </a:r>
            <a:r>
              <a:rPr lang="zh-CN" altLang="en-US" b="1" dirty="0"/>
              <a:t>获取数据</a:t>
            </a:r>
            <a:endParaRPr lang="zh-CN" altLang="en-US" dirty="0"/>
          </a:p>
        </p:txBody>
      </p:sp>
      <p:sp>
        <p:nvSpPr>
          <p:cNvPr id="3" name="矩形 2"/>
          <p:cNvSpPr/>
          <p:nvPr/>
        </p:nvSpPr>
        <p:spPr>
          <a:xfrm>
            <a:off x="262558" y="1032214"/>
            <a:ext cx="9145016" cy="461665"/>
          </a:xfrm>
          <a:prstGeom prst="rect">
            <a:avLst/>
          </a:prstGeom>
        </p:spPr>
        <p:txBody>
          <a:bodyPr wrap="square">
            <a:spAutoFit/>
          </a:bodyPr>
          <a:lstStyle/>
          <a:p>
            <a:pPr indent="300038" eaLnBrk="0" hangingPunct="0">
              <a:tabLst>
                <a:tab pos="457200" algn="l"/>
              </a:tabLst>
              <a:defRPr/>
            </a:pPr>
            <a:r>
              <a:rPr lang="zh-CN" altLang="en-US" sz="2400" b="1" dirty="0">
                <a:solidFill>
                  <a:schemeClr val="tx1">
                    <a:lumMod val="85000"/>
                    <a:lumOff val="15000"/>
                  </a:schemeClr>
                </a:solidFill>
                <a:latin typeface="微软雅黑" pitchFamily="34" charset="-122"/>
                <a:ea typeface="微软雅黑" pitchFamily="34" charset="-122"/>
              </a:rPr>
              <a:t>第三步：</a:t>
            </a:r>
            <a:r>
              <a:rPr lang="zh-CN" altLang="en-US" b="1" dirty="0">
                <a:solidFill>
                  <a:schemeClr val="tx1">
                    <a:lumMod val="85000"/>
                    <a:lumOff val="15000"/>
                  </a:schemeClr>
                </a:solidFill>
                <a:latin typeface="微软雅黑" pitchFamily="34" charset="-122"/>
                <a:ea typeface="微软雅黑" pitchFamily="34" charset="-122"/>
              </a:rPr>
              <a:t>处理第一层数据</a:t>
            </a:r>
            <a:endParaRPr lang="zh-CN" altLang="en-US" sz="2400" b="1" dirty="0">
              <a:solidFill>
                <a:schemeClr val="tx1">
                  <a:lumMod val="85000"/>
                  <a:lumOff val="15000"/>
                </a:schemeClr>
              </a:solidFill>
              <a:latin typeface="微软雅黑" pitchFamily="34" charset="-122"/>
              <a:ea typeface="微软雅黑" pitchFamily="34" charset="-122"/>
            </a:endParaRPr>
          </a:p>
        </p:txBody>
      </p:sp>
      <p:pic>
        <p:nvPicPr>
          <p:cNvPr id="5" name="Picture 2" descr="https://ss0.baidu.com/94o3dSag_xI4khGko9WTAnF6hhy/zhidao/pic/item/fd039245d688d43ff78ff81d7e1ed21b0ef43b3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92102" y="189434"/>
            <a:ext cx="792088" cy="57995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910630" y="1557586"/>
            <a:ext cx="10369152" cy="2308324"/>
          </a:xfrm>
          <a:prstGeom prst="rect">
            <a:avLst/>
          </a:prstGeom>
        </p:spPr>
        <p:txBody>
          <a:bodyPr wrap="square">
            <a:spAutoFit/>
          </a:bodyPr>
          <a:lstStyle/>
          <a:p>
            <a:r>
              <a:rPr lang="zh-CN" altLang="en-US" sz="1800" dirty="0"/>
              <a:t>         现在让我们来处理响应。翻页信息是无关紧要的，所以我们可以直接跳到返 回的响应中的第二个元素。我们想要分两步处理这个数组。</a:t>
            </a:r>
          </a:p>
          <a:p>
            <a:r>
              <a:rPr lang="zh-CN" altLang="en-US" sz="1800" dirty="0"/>
              <a:t>       </a:t>
            </a:r>
            <a:r>
              <a:rPr lang="en-US" altLang="zh-CN" sz="1800" dirty="0"/>
              <a:t>1.</a:t>
            </a:r>
            <a:r>
              <a:rPr lang="zh-CN" altLang="en-US" sz="1800" dirty="0"/>
              <a:t>过滤数组中所有和我们不相关的元素。在这个例子中我们只对有</a:t>
            </a:r>
            <a:r>
              <a:rPr lang="en-US" altLang="zh-CN" sz="1800" dirty="0"/>
              <a:t>id</a:t>
            </a:r>
            <a:r>
              <a:rPr lang="zh-CN" altLang="en-US" sz="1800" dirty="0"/>
              <a:t>且</a:t>
            </a:r>
            <a:r>
              <a:rPr lang="en-US" altLang="zh-CN" sz="1800" dirty="0"/>
              <a:t>id </a:t>
            </a:r>
            <a:r>
              <a:rPr lang="zh-CN" altLang="en-US" sz="1800" dirty="0"/>
              <a:t>不是</a:t>
            </a:r>
            <a:r>
              <a:rPr lang="en-US" altLang="zh-CN" sz="1800" dirty="0"/>
              <a:t>null</a:t>
            </a:r>
            <a:r>
              <a:rPr lang="zh-CN" altLang="en-US" sz="1800" dirty="0"/>
              <a:t>的地区感兴趣。</a:t>
            </a:r>
          </a:p>
          <a:p>
            <a:r>
              <a:rPr lang="zh-CN" altLang="en-US" sz="1800" dirty="0"/>
              <a:t>       </a:t>
            </a:r>
            <a:r>
              <a:rPr lang="en-US" altLang="zh-CN" sz="1800" dirty="0"/>
              <a:t>2.</a:t>
            </a:r>
            <a:r>
              <a:rPr lang="zh-CN" altLang="en-US" sz="1800" dirty="0"/>
              <a:t>在数组中对元素进行转换以便他们只包含我们关心的属性。对于上面的例子而言，我们只需要</a:t>
            </a:r>
            <a:r>
              <a:rPr lang="en-US" altLang="zh-CN" sz="1800" dirty="0"/>
              <a:t>code</a:t>
            </a:r>
            <a:r>
              <a:rPr lang="zh-CN" altLang="en-US" sz="1800" dirty="0"/>
              <a:t>和</a:t>
            </a:r>
            <a:r>
              <a:rPr lang="en-US" altLang="zh-CN" sz="1800" dirty="0"/>
              <a:t>name</a:t>
            </a:r>
            <a:r>
              <a:rPr lang="zh-CN" altLang="en-US" sz="1800" dirty="0"/>
              <a:t>属性。</a:t>
            </a:r>
          </a:p>
          <a:p>
            <a:r>
              <a:rPr lang="zh-CN" altLang="en-US" sz="1800" dirty="0"/>
              <a:t>     </a:t>
            </a:r>
            <a:r>
              <a:rPr lang="en-US" altLang="zh-CN" sz="1800" dirty="0"/>
              <a:t>  </a:t>
            </a:r>
            <a:r>
              <a:rPr lang="zh-CN" altLang="en-US" sz="1800" dirty="0"/>
              <a:t>这个听起来有些熟悉。实际上这恰好是这个章节的第一个例子中我们所做的。正如我们之前看到的，</a:t>
            </a:r>
            <a:r>
              <a:rPr lang="en-US" altLang="zh-CN" sz="1800" dirty="0"/>
              <a:t>jQuery</a:t>
            </a:r>
            <a:r>
              <a:rPr lang="zh-CN" altLang="en-US" sz="1800" dirty="0"/>
              <a:t>的</a:t>
            </a:r>
            <a:r>
              <a:rPr lang="en-US" altLang="zh-CN" sz="1800" dirty="0"/>
              <a:t>$.map()</a:t>
            </a:r>
            <a:r>
              <a:rPr lang="zh-CN" altLang="en-US" sz="1800" dirty="0"/>
              <a:t>和</a:t>
            </a:r>
            <a:r>
              <a:rPr lang="en-US" altLang="zh-CN" sz="1800" dirty="0"/>
              <a:t>$.grep()</a:t>
            </a:r>
            <a:r>
              <a:rPr lang="zh-CN" altLang="en-US" sz="1800" dirty="0"/>
              <a:t>函数可以给我们很大的方便。</a:t>
            </a:r>
          </a:p>
          <a:p>
            <a:r>
              <a:rPr lang="zh-CN" altLang="en-US" sz="1800" dirty="0"/>
              <a:t>       进行下面这些步骤，就可以从响应中过滤掉和我们不相干的数据。</a:t>
            </a:r>
          </a:p>
        </p:txBody>
      </p:sp>
      <p:sp>
        <p:nvSpPr>
          <p:cNvPr id="8" name="文本框 7">
            <a:extLst>
              <a:ext uri="{FF2B5EF4-FFF2-40B4-BE49-F238E27FC236}">
                <a16:creationId xmlns:a16="http://schemas.microsoft.com/office/drawing/2014/main" id="{38341D35-3811-4484-8932-B41EDEF9B6A0}"/>
              </a:ext>
            </a:extLst>
          </p:cNvPr>
          <p:cNvSpPr txBox="1"/>
          <p:nvPr/>
        </p:nvSpPr>
        <p:spPr>
          <a:xfrm>
            <a:off x="1162658" y="3852177"/>
            <a:ext cx="9865096" cy="3046988"/>
          </a:xfrm>
          <a:prstGeom prst="rect">
            <a:avLst/>
          </a:prstGeom>
          <a:noFill/>
        </p:spPr>
        <p:txBody>
          <a:bodyPr wrap="square">
            <a:spAutoFit/>
          </a:bodyPr>
          <a:lstStyle/>
          <a:p>
            <a:r>
              <a:rPr lang="en-US" altLang="zh-CN" sz="1600" dirty="0"/>
              <a:t>$.map(</a:t>
            </a:r>
          </a:p>
          <a:p>
            <a:r>
              <a:rPr lang="en-US" altLang="zh-CN" sz="1600" dirty="0"/>
              <a:t>    $.grep(response[1], function(</a:t>
            </a:r>
            <a:r>
              <a:rPr lang="en-US" altLang="zh-CN" sz="1600" dirty="0" err="1"/>
              <a:t>regionObj</a:t>
            </a:r>
            <a:r>
              <a:rPr lang="en-US" altLang="zh-CN" sz="1600" dirty="0"/>
              <a:t>) {</a:t>
            </a:r>
          </a:p>
          <a:p>
            <a:r>
              <a:rPr lang="en-US" altLang="zh-CN" sz="1600" dirty="0"/>
              <a:t>        return (</a:t>
            </a:r>
            <a:r>
              <a:rPr lang="en-US" altLang="zh-CN" sz="1600" dirty="0" err="1"/>
              <a:t>regionObj.id</a:t>
            </a:r>
            <a:r>
              <a:rPr lang="en-US" altLang="zh-CN" sz="1600" dirty="0"/>
              <a:t> != "");</a:t>
            </a:r>
          </a:p>
          <a:p>
            <a:r>
              <a:rPr lang="en-US" altLang="zh-CN" sz="1600" dirty="0"/>
              <a:t>    }),</a:t>
            </a:r>
          </a:p>
          <a:p>
            <a:r>
              <a:rPr lang="en-US" altLang="zh-CN" sz="1600" dirty="0"/>
              <a:t>    function(</a:t>
            </a:r>
            <a:r>
              <a:rPr lang="en-US" altLang="zh-CN" sz="1600" dirty="0" err="1"/>
              <a:t>regionObj</a:t>
            </a:r>
            <a:r>
              <a:rPr lang="en-US" altLang="zh-CN" sz="1600" dirty="0"/>
              <a:t>) {</a:t>
            </a:r>
          </a:p>
          <a:p>
            <a:r>
              <a:rPr lang="en-US" altLang="zh-CN" sz="1600" dirty="0"/>
              <a:t>        return {</a:t>
            </a:r>
          </a:p>
          <a:p>
            <a:r>
              <a:rPr lang="en-US" altLang="zh-CN" sz="1600" dirty="0"/>
              <a:t>            code: </a:t>
            </a:r>
            <a:r>
              <a:rPr lang="en-US" altLang="zh-CN" sz="1600" dirty="0" err="1"/>
              <a:t>regionObj.code</a:t>
            </a:r>
            <a:r>
              <a:rPr lang="en-US" altLang="zh-CN" sz="1600" dirty="0"/>
              <a:t>,</a:t>
            </a:r>
          </a:p>
          <a:p>
            <a:r>
              <a:rPr lang="en-US" altLang="zh-CN" sz="1600" dirty="0"/>
              <a:t>            name: </a:t>
            </a:r>
            <a:r>
              <a:rPr lang="en-US" altLang="zh-CN" sz="1600" dirty="0" err="1"/>
              <a:t>regionObj.name.replace</a:t>
            </a:r>
            <a:r>
              <a:rPr lang="en-US" altLang="zh-CN" sz="1600" dirty="0"/>
              <a:t>(" (all income levels)","")</a:t>
            </a:r>
          </a:p>
          <a:p>
            <a:r>
              <a:rPr lang="en-US" altLang="zh-CN" sz="1600" dirty="0"/>
              <a:t>        };</a:t>
            </a:r>
          </a:p>
          <a:p>
            <a:r>
              <a:rPr lang="en-US" altLang="zh-CN" sz="1600" dirty="0"/>
              <a:t>    }</a:t>
            </a:r>
          </a:p>
          <a:p>
            <a:r>
              <a:rPr lang="en-US" altLang="zh-CN" sz="1600" dirty="0"/>
              <a:t>)</a:t>
            </a:r>
          </a:p>
          <a:p>
            <a:endParaRPr lang="en-US" altLang="zh-CN" sz="1600" dirty="0"/>
          </a:p>
        </p:txBody>
      </p:sp>
    </p:spTree>
    <p:extLst>
      <p:ext uri="{BB962C8B-B14F-4D97-AF65-F5344CB8AC3E}">
        <p14:creationId xmlns:p14="http://schemas.microsoft.com/office/powerpoint/2010/main" val="1861553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使用</a:t>
            </a:r>
            <a:r>
              <a:rPr lang="en-US" altLang="zh-CN" b="1" dirty="0"/>
              <a:t>AJAX</a:t>
            </a:r>
            <a:r>
              <a:rPr lang="zh-CN" altLang="en-US" b="1" dirty="0"/>
              <a:t>获取数据</a:t>
            </a:r>
            <a:endParaRPr lang="zh-CN" altLang="en-US" dirty="0"/>
          </a:p>
        </p:txBody>
      </p:sp>
      <p:sp>
        <p:nvSpPr>
          <p:cNvPr id="3" name="矩形 2"/>
          <p:cNvSpPr/>
          <p:nvPr/>
        </p:nvSpPr>
        <p:spPr>
          <a:xfrm>
            <a:off x="262558" y="1032214"/>
            <a:ext cx="9145016" cy="461665"/>
          </a:xfrm>
          <a:prstGeom prst="rect">
            <a:avLst/>
          </a:prstGeom>
        </p:spPr>
        <p:txBody>
          <a:bodyPr wrap="square">
            <a:spAutoFit/>
          </a:bodyPr>
          <a:lstStyle/>
          <a:p>
            <a:pPr indent="300038" eaLnBrk="0" hangingPunct="0">
              <a:tabLst>
                <a:tab pos="457200" algn="l"/>
              </a:tabLst>
              <a:defRPr/>
            </a:pPr>
            <a:r>
              <a:rPr lang="zh-CN" altLang="en-US" sz="2400" b="1" dirty="0">
                <a:solidFill>
                  <a:schemeClr val="tx1">
                    <a:lumMod val="85000"/>
                    <a:lumOff val="15000"/>
                  </a:schemeClr>
                </a:solidFill>
                <a:latin typeface="微软雅黑" pitchFamily="34" charset="-122"/>
                <a:ea typeface="微软雅黑" pitchFamily="34" charset="-122"/>
              </a:rPr>
              <a:t>第四步：</a:t>
            </a:r>
            <a:r>
              <a:rPr lang="zh-CN" altLang="en-US" b="1" dirty="0">
                <a:solidFill>
                  <a:schemeClr val="tx1">
                    <a:lumMod val="85000"/>
                    <a:lumOff val="15000"/>
                  </a:schemeClr>
                </a:solidFill>
                <a:latin typeface="微软雅黑" pitchFamily="34" charset="-122"/>
                <a:ea typeface="微软雅黑" pitchFamily="34" charset="-122"/>
              </a:rPr>
              <a:t>获取实际数据</a:t>
            </a:r>
            <a:endParaRPr lang="zh-CN" altLang="en-US" sz="2400" b="1" dirty="0">
              <a:solidFill>
                <a:schemeClr val="tx1">
                  <a:lumMod val="85000"/>
                  <a:lumOff val="15000"/>
                </a:schemeClr>
              </a:solidFill>
              <a:latin typeface="微软雅黑" pitchFamily="34" charset="-122"/>
              <a:ea typeface="微软雅黑" pitchFamily="34" charset="-122"/>
            </a:endParaRPr>
          </a:p>
        </p:txBody>
      </p:sp>
      <p:pic>
        <p:nvPicPr>
          <p:cNvPr id="5" name="Picture 2" descr="https://ss0.baidu.com/94o3dSag_xI4khGko9WTAnF6hhy/zhidao/pic/item/fd039245d688d43ff78ff81d7e1ed21b0ef43b3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92102" y="189434"/>
            <a:ext cx="792088" cy="57995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694606" y="2205658"/>
            <a:ext cx="11189584" cy="2831544"/>
          </a:xfrm>
          <a:prstGeom prst="rect">
            <a:avLst/>
          </a:prstGeom>
        </p:spPr>
        <p:txBody>
          <a:bodyPr wrap="square">
            <a:spAutoFit/>
          </a:bodyPr>
          <a:lstStyle/>
          <a:p>
            <a:r>
              <a:rPr lang="en-US" altLang="zh-CN" sz="2000" dirty="0"/>
              <a:t>         </a:t>
            </a:r>
            <a:r>
              <a:rPr lang="zh-CN" altLang="en-US" sz="2000" dirty="0"/>
              <a:t>现在我们已经设法重新获取了地区列表，但这不是我们想要可视化展现的数据。通常，获取实际数据要通过基于</a:t>
            </a:r>
            <a:r>
              <a:rPr lang="en-US" altLang="zh-CN" sz="2000" dirty="0"/>
              <a:t>Web</a:t>
            </a:r>
            <a:r>
              <a:rPr lang="zh-CN" altLang="en-US" sz="2000" dirty="0"/>
              <a:t>请求接口的（至少）</a:t>
            </a:r>
            <a:r>
              <a:rPr lang="en-US" altLang="zh-CN" sz="2000" dirty="0"/>
              <a:t>2</a:t>
            </a:r>
            <a:r>
              <a:rPr lang="zh-CN" altLang="en-US" sz="2000" dirty="0"/>
              <a:t>个请求阶段。第 一个请求只给你下一个请求的基本信息。在这个例子中，我们想要的实际数据是 </a:t>
            </a:r>
            <a:r>
              <a:rPr lang="en-US" altLang="zh-CN" sz="2000" dirty="0"/>
              <a:t>GDP,</a:t>
            </a:r>
            <a:r>
              <a:rPr lang="zh-CN" altLang="en-US" sz="2000" dirty="0"/>
              <a:t>所以我们需要通过我们的地区列表来获取每个地区的数据。</a:t>
            </a:r>
          </a:p>
          <a:p>
            <a:r>
              <a:rPr lang="en-US" altLang="zh-CN" sz="2000" dirty="0"/>
              <a:t>         </a:t>
            </a:r>
            <a:r>
              <a:rPr lang="zh-CN" altLang="en-US" sz="2000" dirty="0"/>
              <a:t>当然我们不能盲目的发送第二个请求，在这个例子中就是地区详情的数据。首先，我们不得不等着我们的地区列表的数据。在第</a:t>
            </a:r>
            <a:r>
              <a:rPr lang="en-US" altLang="zh-CN" sz="2000" dirty="0"/>
              <a:t>2</a:t>
            </a:r>
            <a:r>
              <a:rPr lang="zh-CN" altLang="en-US" sz="2000" dirty="0"/>
              <a:t>步中我们处理了类似的情况，当时是通过使用</a:t>
            </a:r>
            <a:r>
              <a:rPr lang="en-US" altLang="zh-CN" sz="2000" dirty="0"/>
              <a:t>.</a:t>
            </a:r>
            <a:r>
              <a:rPr lang="en-US" altLang="zh-CN" sz="2000" dirty="0" err="1"/>
              <a:t>getJSON</a:t>
            </a:r>
            <a:r>
              <a:rPr lang="en-US" altLang="zh-CN" sz="2000" dirty="0"/>
              <a:t>()</a:t>
            </a:r>
            <a:r>
              <a:rPr lang="zh-CN" altLang="en-US" sz="2000" dirty="0"/>
              <a:t>函数，从处理过程中用一个</a:t>
            </a:r>
            <a:r>
              <a:rPr lang="en-US" altLang="zh-CN" sz="2000" dirty="0"/>
              <a:t>Deferred</a:t>
            </a:r>
            <a:r>
              <a:rPr lang="zh-CN" altLang="en-US" sz="2000" dirty="0"/>
              <a:t>对象来分离事件的管理。现在我们可以用同样的方法做，唯一不同的是我们已经创建了我们自己的</a:t>
            </a:r>
            <a:r>
              <a:rPr lang="en-US" altLang="zh-CN" sz="2000" dirty="0"/>
              <a:t>Deferred</a:t>
            </a:r>
            <a:r>
              <a:rPr lang="zh-CN" altLang="en-US" sz="2000" dirty="0"/>
              <a:t>对象。</a:t>
            </a:r>
          </a:p>
          <a:p>
            <a:endParaRPr lang="zh-CN" altLang="en-US" sz="1800" dirty="0"/>
          </a:p>
        </p:txBody>
      </p:sp>
    </p:spTree>
    <p:extLst>
      <p:ext uri="{BB962C8B-B14F-4D97-AF65-F5344CB8AC3E}">
        <p14:creationId xmlns:p14="http://schemas.microsoft.com/office/powerpoint/2010/main" val="255635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使用</a:t>
            </a:r>
            <a:r>
              <a:rPr lang="en-US" altLang="zh-CN" b="1" dirty="0"/>
              <a:t>AJAX</a:t>
            </a:r>
            <a:r>
              <a:rPr lang="zh-CN" altLang="en-US" b="1" dirty="0"/>
              <a:t>获取数据</a:t>
            </a:r>
            <a:endParaRPr lang="zh-CN" altLang="en-US" dirty="0"/>
          </a:p>
        </p:txBody>
      </p:sp>
      <p:pic>
        <p:nvPicPr>
          <p:cNvPr id="5" name="Picture 2" descr="https://ss0.baidu.com/94o3dSag_xI4khGko9WTAnF6hhy/zhidao/pic/item/fd039245d688d43ff78ff81d7e1ed21b0ef43b3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92102" y="189434"/>
            <a:ext cx="792088" cy="57995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8341D35-3811-4484-8932-B41EDEF9B6A0}"/>
              </a:ext>
            </a:extLst>
          </p:cNvPr>
          <p:cNvSpPr txBox="1"/>
          <p:nvPr/>
        </p:nvSpPr>
        <p:spPr>
          <a:xfrm>
            <a:off x="1414686" y="1089679"/>
            <a:ext cx="9937104" cy="5509200"/>
          </a:xfrm>
          <a:prstGeom prst="rect">
            <a:avLst/>
          </a:prstGeom>
          <a:noFill/>
        </p:spPr>
        <p:txBody>
          <a:bodyPr wrap="square">
            <a:spAutoFit/>
          </a:bodyPr>
          <a:lstStyle/>
          <a:p>
            <a:r>
              <a:rPr lang="en-US" altLang="zh-CN" sz="1600" i="1" dirty="0"/>
              <a:t>var</a:t>
            </a:r>
            <a:r>
              <a:rPr lang="en-US" altLang="zh-CN" sz="1600" dirty="0"/>
              <a:t> </a:t>
            </a:r>
            <a:r>
              <a:rPr lang="en-US" altLang="zh-CN" sz="1600" dirty="0" err="1"/>
              <a:t>deferredRegionsRequest</a:t>
            </a:r>
            <a:r>
              <a:rPr lang="en-US" altLang="zh-CN" sz="1600" dirty="0"/>
              <a:t> = $</a:t>
            </a:r>
            <a:r>
              <a:rPr lang="en-US" altLang="zh-CN" sz="1600" i="1" dirty="0"/>
              <a:t>.</a:t>
            </a:r>
            <a:r>
              <a:rPr lang="en-US" altLang="zh-CN" sz="1600" dirty="0" err="1"/>
              <a:t>getJSON</a:t>
            </a:r>
            <a:r>
              <a:rPr lang="en-US" altLang="zh-CN" sz="1600" dirty="0"/>
              <a:t>(</a:t>
            </a:r>
          </a:p>
          <a:p>
            <a:r>
              <a:rPr lang="en-US" altLang="zh-CN" sz="1600" dirty="0"/>
              <a:t>    "</a:t>
            </a:r>
            <a:r>
              <a:rPr lang="en-US" altLang="zh-CN" sz="1600" i="1" dirty="0"/>
              <a:t>http://</a:t>
            </a:r>
            <a:r>
              <a:rPr lang="en-US" altLang="zh-CN" sz="1600" i="1" dirty="0" err="1"/>
              <a:t>api.worldbank.org</a:t>
            </a:r>
            <a:r>
              <a:rPr lang="en-US" altLang="zh-CN" sz="1600" i="1" dirty="0"/>
              <a:t>/v2/regions/?prefix=?</a:t>
            </a:r>
            <a:r>
              <a:rPr lang="en-US" altLang="zh-CN" sz="1600" dirty="0"/>
              <a:t>",</a:t>
            </a:r>
          </a:p>
          <a:p>
            <a:r>
              <a:rPr lang="en-US" altLang="zh-CN" sz="1600" dirty="0"/>
              <a:t>    {</a:t>
            </a:r>
            <a:r>
              <a:rPr lang="en-US" altLang="zh-CN" sz="1600" i="1" dirty="0"/>
              <a:t>format</a:t>
            </a:r>
            <a:r>
              <a:rPr lang="en-US" altLang="zh-CN" sz="1600" dirty="0"/>
              <a:t>: "</a:t>
            </a:r>
            <a:r>
              <a:rPr lang="en-US" altLang="zh-CN" sz="1600" i="1" dirty="0" err="1"/>
              <a:t>jsonp</a:t>
            </a:r>
            <a:r>
              <a:rPr lang="en-US" altLang="zh-CN" sz="1600" dirty="0"/>
              <a:t>"}</a:t>
            </a:r>
          </a:p>
          <a:p>
            <a:r>
              <a:rPr lang="en-US" altLang="zh-CN" sz="1600" dirty="0"/>
              <a:t>);</a:t>
            </a:r>
          </a:p>
          <a:p>
            <a:br>
              <a:rPr lang="en-US" altLang="zh-CN" sz="1600" dirty="0"/>
            </a:br>
            <a:r>
              <a:rPr lang="en-US" altLang="zh-CN" sz="1600" i="1" dirty="0"/>
              <a:t>var</a:t>
            </a:r>
            <a:r>
              <a:rPr lang="en-US" altLang="zh-CN" sz="1600" dirty="0"/>
              <a:t> </a:t>
            </a:r>
            <a:r>
              <a:rPr lang="en-US" altLang="zh-CN" sz="1600" dirty="0" err="1"/>
              <a:t>deferredRegionsAvailable</a:t>
            </a:r>
            <a:r>
              <a:rPr lang="en-US" altLang="zh-CN" sz="1600" dirty="0"/>
              <a:t> = $</a:t>
            </a:r>
            <a:r>
              <a:rPr lang="en-US" altLang="zh-CN" sz="1600" i="1" dirty="0"/>
              <a:t>.</a:t>
            </a:r>
            <a:r>
              <a:rPr lang="en-US" altLang="zh-CN" sz="1600" dirty="0"/>
              <a:t>Deferred();</a:t>
            </a:r>
          </a:p>
          <a:p>
            <a:br>
              <a:rPr lang="en-US" altLang="zh-CN" sz="1600" dirty="0"/>
            </a:br>
            <a:r>
              <a:rPr lang="en-US" altLang="zh-CN" sz="1600" dirty="0" err="1"/>
              <a:t>deferredRegionsRequest</a:t>
            </a:r>
            <a:r>
              <a:rPr lang="en-US" altLang="zh-CN" sz="1600" i="1" dirty="0" err="1"/>
              <a:t>.</a:t>
            </a:r>
            <a:r>
              <a:rPr lang="en-US" altLang="zh-CN" sz="1600" dirty="0" err="1"/>
              <a:t>done</a:t>
            </a:r>
            <a:r>
              <a:rPr lang="en-US" altLang="zh-CN" sz="1600" dirty="0"/>
              <a:t>(</a:t>
            </a:r>
            <a:r>
              <a:rPr lang="en-US" altLang="zh-CN" sz="1600" i="1" dirty="0"/>
              <a:t>function</a:t>
            </a:r>
            <a:r>
              <a:rPr lang="en-US" altLang="zh-CN" sz="1600" dirty="0"/>
              <a:t>(response) {</a:t>
            </a:r>
          </a:p>
          <a:p>
            <a:r>
              <a:rPr lang="en-US" altLang="zh-CN" sz="1600" dirty="0"/>
              <a:t>     </a:t>
            </a:r>
            <a:r>
              <a:rPr lang="en-US" altLang="zh-CN" sz="1600" dirty="0" err="1"/>
              <a:t>deferredRegionsAvailable</a:t>
            </a:r>
            <a:r>
              <a:rPr lang="en-US" altLang="zh-CN" sz="1600" i="1" dirty="0" err="1"/>
              <a:t>.</a:t>
            </a:r>
            <a:r>
              <a:rPr lang="en-US" altLang="zh-CN" sz="1600" dirty="0" err="1"/>
              <a:t>resolve</a:t>
            </a:r>
            <a:r>
              <a:rPr lang="en-US" altLang="zh-CN" sz="1600" dirty="0"/>
              <a:t>(</a:t>
            </a:r>
          </a:p>
          <a:p>
            <a:r>
              <a:rPr lang="en-US" altLang="zh-CN" sz="1600" dirty="0"/>
              <a:t>        $</a:t>
            </a:r>
            <a:r>
              <a:rPr lang="en-US" altLang="zh-CN" sz="1600" i="1" dirty="0"/>
              <a:t>.</a:t>
            </a:r>
            <a:r>
              <a:rPr lang="en-US" altLang="zh-CN" sz="1600" dirty="0"/>
              <a:t>map(</a:t>
            </a:r>
          </a:p>
          <a:p>
            <a:r>
              <a:rPr lang="en-US" altLang="zh-CN" sz="1600" dirty="0"/>
              <a:t>            $</a:t>
            </a:r>
            <a:r>
              <a:rPr lang="en-US" altLang="zh-CN" sz="1600" i="1" dirty="0"/>
              <a:t>.</a:t>
            </a:r>
            <a:r>
              <a:rPr lang="en-US" altLang="zh-CN" sz="1600" dirty="0"/>
              <a:t>grep(response[1], </a:t>
            </a:r>
            <a:r>
              <a:rPr lang="en-US" altLang="zh-CN" sz="1600" i="1" dirty="0"/>
              <a:t>function</a:t>
            </a:r>
            <a:r>
              <a:rPr lang="en-US" altLang="zh-CN" sz="1600" dirty="0"/>
              <a:t>(</a:t>
            </a:r>
            <a:r>
              <a:rPr lang="en-US" altLang="zh-CN" sz="1600" dirty="0" err="1"/>
              <a:t>regionObj</a:t>
            </a:r>
            <a:r>
              <a:rPr lang="en-US" altLang="zh-CN" sz="1600" dirty="0"/>
              <a:t>) {</a:t>
            </a:r>
          </a:p>
          <a:p>
            <a:r>
              <a:rPr lang="en-US" altLang="zh-CN" sz="1600" i="1" dirty="0"/>
              <a:t>                return</a:t>
            </a:r>
            <a:r>
              <a:rPr lang="en-US" altLang="zh-CN" sz="1600" dirty="0"/>
              <a:t> (</a:t>
            </a:r>
            <a:r>
              <a:rPr lang="en-US" altLang="zh-CN" sz="1600" dirty="0" err="1"/>
              <a:t>regionObj</a:t>
            </a:r>
            <a:r>
              <a:rPr lang="en-US" altLang="zh-CN" sz="1600" i="1" dirty="0" err="1"/>
              <a:t>.</a:t>
            </a:r>
            <a:r>
              <a:rPr lang="en-US" altLang="zh-CN" sz="1600" dirty="0" err="1"/>
              <a:t>id</a:t>
            </a:r>
            <a:r>
              <a:rPr lang="en-US" altLang="zh-CN" sz="1600" dirty="0"/>
              <a:t> != "");</a:t>
            </a:r>
          </a:p>
          <a:p>
            <a:r>
              <a:rPr lang="en-US" altLang="zh-CN" sz="1600" dirty="0"/>
              <a:t>            }),</a:t>
            </a:r>
          </a:p>
          <a:p>
            <a:r>
              <a:rPr lang="en-US" altLang="zh-CN" sz="1600" i="1" dirty="0"/>
              <a:t>            function</a:t>
            </a:r>
            <a:r>
              <a:rPr lang="en-US" altLang="zh-CN" sz="1600" dirty="0"/>
              <a:t>(</a:t>
            </a:r>
            <a:r>
              <a:rPr lang="en-US" altLang="zh-CN" sz="1600" dirty="0" err="1"/>
              <a:t>regionObj</a:t>
            </a:r>
            <a:r>
              <a:rPr lang="en-US" altLang="zh-CN" sz="1600" dirty="0"/>
              <a:t>) {</a:t>
            </a:r>
          </a:p>
          <a:p>
            <a:r>
              <a:rPr lang="en-US" altLang="zh-CN" sz="1600" i="1" dirty="0"/>
              <a:t>                return</a:t>
            </a:r>
            <a:r>
              <a:rPr lang="en-US" altLang="zh-CN" sz="1600" dirty="0"/>
              <a:t> {</a:t>
            </a:r>
          </a:p>
          <a:p>
            <a:r>
              <a:rPr lang="en-US" altLang="zh-CN" sz="1600" i="1" dirty="0"/>
              <a:t>                    code</a:t>
            </a:r>
            <a:r>
              <a:rPr lang="en-US" altLang="zh-CN" sz="1600" dirty="0"/>
              <a:t>: </a:t>
            </a:r>
            <a:r>
              <a:rPr lang="en-US" altLang="zh-CN" sz="1600" dirty="0" err="1"/>
              <a:t>regionObj</a:t>
            </a:r>
            <a:r>
              <a:rPr lang="en-US" altLang="zh-CN" sz="1600" i="1" dirty="0" err="1"/>
              <a:t>.</a:t>
            </a:r>
            <a:r>
              <a:rPr lang="en-US" altLang="zh-CN" sz="1600" dirty="0" err="1"/>
              <a:t>code</a:t>
            </a:r>
            <a:r>
              <a:rPr lang="en-US" altLang="zh-CN" sz="1600" dirty="0"/>
              <a:t>,</a:t>
            </a:r>
          </a:p>
          <a:p>
            <a:r>
              <a:rPr lang="en-US" altLang="zh-CN" sz="1600" i="1" dirty="0"/>
              <a:t>                    name</a:t>
            </a:r>
            <a:r>
              <a:rPr lang="en-US" altLang="zh-CN" sz="1600" dirty="0"/>
              <a:t>: </a:t>
            </a:r>
            <a:r>
              <a:rPr lang="en-US" altLang="zh-CN" sz="1600" dirty="0" err="1"/>
              <a:t>regionObj</a:t>
            </a:r>
            <a:r>
              <a:rPr lang="en-US" altLang="zh-CN" sz="1600" i="1" dirty="0" err="1"/>
              <a:t>.</a:t>
            </a:r>
            <a:r>
              <a:rPr lang="en-US" altLang="zh-CN" sz="1600" dirty="0" err="1"/>
              <a:t>name</a:t>
            </a:r>
            <a:r>
              <a:rPr lang="en-US" altLang="zh-CN" sz="1600" i="1" dirty="0" err="1"/>
              <a:t>.</a:t>
            </a:r>
            <a:r>
              <a:rPr lang="en-US" altLang="zh-CN" sz="1600" dirty="0" err="1"/>
              <a:t>replace</a:t>
            </a:r>
            <a:r>
              <a:rPr lang="en-US" altLang="zh-CN" sz="1600" dirty="0"/>
              <a:t>("</a:t>
            </a:r>
            <a:r>
              <a:rPr lang="en-US" altLang="zh-CN" sz="1600" i="1" dirty="0"/>
              <a:t> (all income levels)</a:t>
            </a:r>
            <a:r>
              <a:rPr lang="en-US" altLang="zh-CN" sz="1600" dirty="0"/>
              <a:t>","")</a:t>
            </a:r>
          </a:p>
          <a:p>
            <a:r>
              <a:rPr lang="en-US" altLang="zh-CN" sz="1600" dirty="0"/>
              <a:t>                };</a:t>
            </a:r>
          </a:p>
          <a:p>
            <a:r>
              <a:rPr lang="en-US" altLang="zh-CN" sz="1600" dirty="0"/>
              <a:t>            }</a:t>
            </a:r>
          </a:p>
          <a:p>
            <a:r>
              <a:rPr lang="en-US" altLang="zh-CN" sz="1600" dirty="0"/>
              <a:t>        )</a:t>
            </a:r>
          </a:p>
          <a:p>
            <a:r>
              <a:rPr lang="en-US" altLang="zh-CN" sz="1600" dirty="0"/>
              <a:t>    );</a:t>
            </a:r>
          </a:p>
          <a:p>
            <a:r>
              <a:rPr lang="en-US" altLang="zh-CN" sz="1600" dirty="0"/>
              <a:t>});</a:t>
            </a:r>
          </a:p>
        </p:txBody>
      </p:sp>
    </p:spTree>
    <p:extLst>
      <p:ext uri="{BB962C8B-B14F-4D97-AF65-F5344CB8AC3E}">
        <p14:creationId xmlns:p14="http://schemas.microsoft.com/office/powerpoint/2010/main" val="1721258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使用</a:t>
            </a:r>
            <a:r>
              <a:rPr lang="en-US" altLang="zh-CN" b="1" dirty="0"/>
              <a:t>AJAX</a:t>
            </a:r>
            <a:r>
              <a:rPr lang="zh-CN" altLang="en-US" b="1" dirty="0"/>
              <a:t>获取数据</a:t>
            </a:r>
            <a:endParaRPr lang="zh-CN" altLang="en-US" dirty="0"/>
          </a:p>
        </p:txBody>
      </p:sp>
      <p:sp>
        <p:nvSpPr>
          <p:cNvPr id="3" name="矩形 2"/>
          <p:cNvSpPr/>
          <p:nvPr/>
        </p:nvSpPr>
        <p:spPr>
          <a:xfrm>
            <a:off x="262558" y="1032214"/>
            <a:ext cx="9145016" cy="461665"/>
          </a:xfrm>
          <a:prstGeom prst="rect">
            <a:avLst/>
          </a:prstGeom>
        </p:spPr>
        <p:txBody>
          <a:bodyPr wrap="square">
            <a:spAutoFit/>
          </a:bodyPr>
          <a:lstStyle/>
          <a:p>
            <a:pPr indent="300038" eaLnBrk="0" hangingPunct="0">
              <a:tabLst>
                <a:tab pos="457200" algn="l"/>
              </a:tabLst>
              <a:defRPr/>
            </a:pPr>
            <a:r>
              <a:rPr lang="zh-CN" altLang="en-US" sz="2400" b="1" dirty="0">
                <a:solidFill>
                  <a:schemeClr val="tx1">
                    <a:lumMod val="85000"/>
                    <a:lumOff val="15000"/>
                  </a:schemeClr>
                </a:solidFill>
                <a:latin typeface="微软雅黑" pitchFamily="34" charset="-122"/>
                <a:ea typeface="微软雅黑" pitchFamily="34" charset="-122"/>
              </a:rPr>
              <a:t>第五步：</a:t>
            </a:r>
            <a:r>
              <a:rPr lang="zh-CN" altLang="en-US" b="1" dirty="0">
                <a:solidFill>
                  <a:schemeClr val="tx1">
                    <a:lumMod val="85000"/>
                    <a:lumOff val="15000"/>
                  </a:schemeClr>
                </a:solidFill>
                <a:latin typeface="微软雅黑" pitchFamily="34" charset="-122"/>
                <a:ea typeface="微软雅黑" pitchFamily="34" charset="-122"/>
              </a:rPr>
              <a:t>处理数据</a:t>
            </a:r>
            <a:endParaRPr lang="zh-CN" altLang="en-US" sz="2400" b="1" dirty="0">
              <a:solidFill>
                <a:schemeClr val="tx1">
                  <a:lumMod val="85000"/>
                  <a:lumOff val="15000"/>
                </a:schemeClr>
              </a:solidFill>
              <a:latin typeface="微软雅黑" pitchFamily="34" charset="-122"/>
              <a:ea typeface="微软雅黑" pitchFamily="34" charset="-122"/>
            </a:endParaRPr>
          </a:p>
        </p:txBody>
      </p:sp>
      <p:pic>
        <p:nvPicPr>
          <p:cNvPr id="5" name="Picture 2" descr="https://ss0.baidu.com/94o3dSag_xI4khGko9WTAnF6hhy/zhidao/pic/item/fd039245d688d43ff78ff81d7e1ed21b0ef43b3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92102" y="189434"/>
            <a:ext cx="792088" cy="57995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30610" y="1557586"/>
            <a:ext cx="11153580" cy="3139321"/>
          </a:xfrm>
          <a:prstGeom prst="rect">
            <a:avLst/>
          </a:prstGeom>
        </p:spPr>
        <p:txBody>
          <a:bodyPr wrap="square">
            <a:spAutoFit/>
          </a:bodyPr>
          <a:lstStyle/>
          <a:p>
            <a:r>
              <a:rPr lang="zh-CN" altLang="en-US" sz="1800" dirty="0"/>
              <a:t>     </a:t>
            </a:r>
            <a:r>
              <a:rPr lang="en-US" altLang="zh-CN" sz="1800" dirty="0"/>
              <a:t>    </a:t>
            </a:r>
            <a:r>
              <a:rPr lang="zh-CN" altLang="en-US" sz="1800" dirty="0"/>
              <a:t>现在我们已经请求了实际数据，接下来我们开始处理数据了。最后还有一个障碍需要克服，而且这个问题很常见。我们需要等数据可用了才能开始处理，所以我们需要再定义一个</a:t>
            </a:r>
            <a:r>
              <a:rPr lang="en-US" altLang="zh-CN" sz="1800" dirty="0"/>
              <a:t>Deferred</a:t>
            </a:r>
            <a:r>
              <a:rPr lang="zh-CN" altLang="en-US" sz="1800" dirty="0"/>
              <a:t>对象，并且在数据完成时处理这个对象。</a:t>
            </a:r>
            <a:r>
              <a:rPr lang="en-US" altLang="zh-CN" sz="1800" dirty="0"/>
              <a:t>(</a:t>
            </a:r>
            <a:r>
              <a:rPr lang="zh-CN" altLang="en-US" sz="1800" dirty="0"/>
              <a:t>目前为止可能手边的</a:t>
            </a:r>
            <a:r>
              <a:rPr lang="en-US" altLang="zh-CN" sz="1800" dirty="0"/>
              <a:t>Deferred</a:t>
            </a:r>
            <a:r>
              <a:rPr lang="zh-CN" altLang="en-US" sz="1800" dirty="0"/>
              <a:t>对象还没有完成</a:t>
            </a:r>
            <a:r>
              <a:rPr lang="en-US" altLang="zh-CN" sz="1800" dirty="0"/>
              <a:t>)</a:t>
            </a:r>
          </a:p>
          <a:p>
            <a:r>
              <a:rPr lang="en-US" altLang="zh-CN" sz="1800" dirty="0"/>
              <a:t>         </a:t>
            </a:r>
            <a:r>
              <a:rPr lang="zh-CN" altLang="en-US" sz="1800" dirty="0"/>
              <a:t>不论怎样这都有一点令人苦恼。我们现在在循环中得到了多个请求，每个请求对应一个地区。我们怎么能知道这些请求全部完成了呢？幸运的是</a:t>
            </a:r>
            <a:r>
              <a:rPr lang="en-US" altLang="zh-CN" sz="1800" dirty="0"/>
              <a:t>jQuery</a:t>
            </a:r>
            <a:r>
              <a:rPr lang="zh-CN" altLang="en-US" sz="1800" dirty="0"/>
              <a:t>提供了一个简便的解决方法，用</a:t>
            </a:r>
            <a:r>
              <a:rPr lang="en-US" altLang="zh-CN" sz="1800" dirty="0"/>
              <a:t>.when()</a:t>
            </a:r>
            <a:r>
              <a:rPr lang="zh-CN" altLang="en-US" sz="1800" dirty="0"/>
              <a:t>函数。这个函数接受一个</a:t>
            </a:r>
            <a:r>
              <a:rPr lang="en-US" altLang="zh-CN" sz="1800" dirty="0"/>
              <a:t>Deferred</a:t>
            </a:r>
            <a:r>
              <a:rPr lang="zh-CN" altLang="en-US" sz="1800" dirty="0"/>
              <a:t>对象的列表并且只有当所有对象都成功以后才会表示函数成功。我们只需要给</a:t>
            </a:r>
            <a:r>
              <a:rPr lang="en-US" altLang="zh-CN" sz="1800" dirty="0"/>
              <a:t>.when()</a:t>
            </a:r>
            <a:r>
              <a:rPr lang="zh-CN" altLang="en-US" sz="1800" dirty="0"/>
              <a:t>函数传一个</a:t>
            </a:r>
            <a:r>
              <a:rPr lang="en-US" altLang="zh-CN" sz="1800" dirty="0"/>
              <a:t>Deferred</a:t>
            </a:r>
            <a:r>
              <a:rPr lang="zh-CN" altLang="en-US" sz="1800" dirty="0"/>
              <a:t>对象就可以了。</a:t>
            </a:r>
          </a:p>
          <a:p>
            <a:r>
              <a:rPr lang="zh-CN" altLang="en-US" sz="1800" dirty="0"/>
              <a:t>      </a:t>
            </a:r>
            <a:r>
              <a:rPr lang="en-US" altLang="zh-CN" sz="1800" dirty="0"/>
              <a:t>   </a:t>
            </a:r>
            <a:r>
              <a:rPr lang="zh-CN" altLang="en-US" sz="1800" dirty="0"/>
              <a:t>我们用</a:t>
            </a:r>
            <a:r>
              <a:rPr lang="en-US" altLang="zh-CN" sz="1800" dirty="0"/>
              <a:t>.map()</a:t>
            </a:r>
            <a:r>
              <a:rPr lang="zh-CN" altLang="en-US" sz="1800" dirty="0"/>
              <a:t>函数来收集</a:t>
            </a:r>
            <a:r>
              <a:rPr lang="en-US" altLang="zh-CN" sz="1800" dirty="0"/>
              <a:t>Deferred</a:t>
            </a:r>
            <a:r>
              <a:rPr lang="zh-CN" altLang="en-US" sz="1800" dirty="0"/>
              <a:t>对象成一个数组，但</a:t>
            </a:r>
            <a:r>
              <a:rPr lang="en-US" altLang="zh-CN" sz="1800" dirty="0"/>
              <a:t>.when()</a:t>
            </a:r>
            <a:r>
              <a:rPr lang="zh-CN" altLang="en-US" sz="1800" dirty="0"/>
              <a:t>期望的是一 个参数列表，而不是一个数组。我们使用一个标准</a:t>
            </a:r>
            <a:r>
              <a:rPr lang="en-US" altLang="zh-CN" sz="1800" dirty="0"/>
              <a:t>JavaScript</a:t>
            </a:r>
            <a:r>
              <a:rPr lang="zh-CN" altLang="en-US" sz="1800" dirty="0"/>
              <a:t>方法来将数组转成函数参数列表。我们执行</a:t>
            </a:r>
            <a:r>
              <a:rPr lang="en-US" altLang="zh-CN" sz="1800" dirty="0"/>
              <a:t>.when()</a:t>
            </a:r>
            <a:r>
              <a:rPr lang="zh-CN" altLang="en-US" sz="1800" dirty="0"/>
              <a:t>函数的</a:t>
            </a:r>
            <a:r>
              <a:rPr lang="en-US" altLang="zh-CN" sz="1800" dirty="0"/>
              <a:t>apply()</a:t>
            </a:r>
            <a:r>
              <a:rPr lang="zh-CN" altLang="en-US" sz="1800" dirty="0"/>
              <a:t>方法来代替直接调用函数。用这个方法就需要两个参数：上下文的</a:t>
            </a:r>
            <a:r>
              <a:rPr lang="en-US" altLang="zh-CN" sz="1800" dirty="0"/>
              <a:t>this</a:t>
            </a:r>
            <a:r>
              <a:rPr lang="zh-CN" altLang="en-US" sz="1800" dirty="0"/>
              <a:t>和一个数组。</a:t>
            </a:r>
          </a:p>
          <a:p>
            <a:endParaRPr lang="zh-CN" altLang="en-US" sz="1800" dirty="0"/>
          </a:p>
        </p:txBody>
      </p:sp>
      <p:sp>
        <p:nvSpPr>
          <p:cNvPr id="7" name="文本框 6">
            <a:extLst>
              <a:ext uri="{FF2B5EF4-FFF2-40B4-BE49-F238E27FC236}">
                <a16:creationId xmlns:a16="http://schemas.microsoft.com/office/drawing/2014/main" id="{505425DE-E74C-0B40-8491-BF013CF20CD4}"/>
              </a:ext>
            </a:extLst>
          </p:cNvPr>
          <p:cNvSpPr txBox="1"/>
          <p:nvPr/>
        </p:nvSpPr>
        <p:spPr>
          <a:xfrm>
            <a:off x="1774726" y="4515607"/>
            <a:ext cx="9896241" cy="1938992"/>
          </a:xfrm>
          <a:prstGeom prst="rect">
            <a:avLst/>
          </a:prstGeom>
          <a:noFill/>
        </p:spPr>
        <p:txBody>
          <a:bodyPr wrap="square" rtlCol="0">
            <a:spAutoFit/>
          </a:bodyPr>
          <a:lstStyle/>
          <a:p>
            <a:r>
              <a:rPr lang="en-US" altLang="zh-CN" dirty="0"/>
              <a:t>$</a:t>
            </a:r>
            <a:r>
              <a:rPr lang="en-US" altLang="zh-CN" i="1" dirty="0"/>
              <a:t>.</a:t>
            </a:r>
            <a:r>
              <a:rPr lang="en-US" altLang="zh-CN" dirty="0" err="1"/>
              <a:t>when</a:t>
            </a:r>
            <a:r>
              <a:rPr lang="en-US" altLang="zh-CN" i="1" dirty="0" err="1"/>
              <a:t>.</a:t>
            </a:r>
            <a:r>
              <a:rPr lang="en-US" altLang="zh-CN" dirty="0" err="1"/>
              <a:t>apply</a:t>
            </a:r>
            <a:r>
              <a:rPr lang="en-US" altLang="zh-CN" dirty="0"/>
              <a:t>(</a:t>
            </a:r>
            <a:r>
              <a:rPr lang="en-US" altLang="zh-CN" dirty="0" err="1"/>
              <a:t>this,$</a:t>
            </a:r>
            <a:r>
              <a:rPr lang="en-US" altLang="zh-CN" i="1" dirty="0" err="1"/>
              <a:t>.</a:t>
            </a:r>
            <a:r>
              <a:rPr lang="en-US" altLang="zh-CN" dirty="0" err="1"/>
              <a:t>map</a:t>
            </a:r>
            <a:r>
              <a:rPr lang="en-US" altLang="zh-CN" dirty="0"/>
              <a:t>(regions, </a:t>
            </a:r>
            <a:r>
              <a:rPr lang="en-US" altLang="zh-CN" i="1" dirty="0"/>
              <a:t>function</a:t>
            </a:r>
            <a:r>
              <a:rPr lang="en-US" altLang="zh-CN" dirty="0"/>
              <a:t>(</a:t>
            </a:r>
            <a:r>
              <a:rPr lang="en-US" altLang="zh-CN" dirty="0" err="1"/>
              <a:t>regionObj</a:t>
            </a:r>
            <a:r>
              <a:rPr lang="en-US" altLang="zh-CN" dirty="0"/>
              <a:t>) {</a:t>
            </a:r>
          </a:p>
          <a:p>
            <a:r>
              <a:rPr lang="en-US" altLang="zh-CN" i="1" dirty="0"/>
              <a:t>    return</a:t>
            </a:r>
            <a:r>
              <a:rPr lang="en-US" altLang="zh-CN" dirty="0"/>
              <a:t> </a:t>
            </a:r>
            <a:r>
              <a:rPr lang="en-US" altLang="zh-CN" dirty="0" err="1"/>
              <a:t>regionObj</a:t>
            </a:r>
            <a:r>
              <a:rPr lang="en-US" altLang="zh-CN" i="1" dirty="0" err="1"/>
              <a:t>.</a:t>
            </a:r>
            <a:r>
              <a:rPr lang="en-US" altLang="zh-CN" dirty="0" err="1"/>
              <a:t>deferredDataAvailable</a:t>
            </a:r>
            <a:endParaRPr lang="en-US" altLang="zh-CN" dirty="0"/>
          </a:p>
          <a:p>
            <a:r>
              <a:rPr lang="en-US" altLang="zh-CN" dirty="0"/>
              <a:t>}))</a:t>
            </a:r>
            <a:r>
              <a:rPr lang="en-US" altLang="zh-CN" i="1" dirty="0"/>
              <a:t>.</a:t>
            </a:r>
            <a:r>
              <a:rPr lang="en-US" altLang="zh-CN" dirty="0"/>
              <a:t>done(</a:t>
            </a:r>
            <a:r>
              <a:rPr lang="en-US" altLang="zh-CN" i="1" dirty="0"/>
              <a:t>function</a:t>
            </a:r>
            <a:r>
              <a:rPr lang="en-US" altLang="zh-CN" dirty="0"/>
              <a:t>() {</a:t>
            </a:r>
          </a:p>
          <a:p>
            <a:r>
              <a:rPr lang="en-US" altLang="zh-CN" dirty="0"/>
              <a:t>    </a:t>
            </a:r>
            <a:r>
              <a:rPr lang="en-US" altLang="zh-CN" dirty="0" err="1"/>
              <a:t>deferredAllDataAvailable</a:t>
            </a:r>
            <a:r>
              <a:rPr lang="en-US" altLang="zh-CN" i="1" dirty="0" err="1"/>
              <a:t>.</a:t>
            </a:r>
            <a:r>
              <a:rPr lang="en-US" altLang="zh-CN" dirty="0" err="1"/>
              <a:t>resolve</a:t>
            </a:r>
            <a:r>
              <a:rPr lang="en-US" altLang="zh-CN" dirty="0"/>
              <a:t>(regions);</a:t>
            </a:r>
          </a:p>
          <a:p>
            <a:r>
              <a:rPr lang="en-US" altLang="zh-CN" dirty="0"/>
              <a:t>});</a:t>
            </a:r>
          </a:p>
        </p:txBody>
      </p:sp>
    </p:spTree>
    <p:extLst>
      <p:ext uri="{BB962C8B-B14F-4D97-AF65-F5344CB8AC3E}">
        <p14:creationId xmlns:p14="http://schemas.microsoft.com/office/powerpoint/2010/main" val="1031539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使用</a:t>
            </a:r>
            <a:r>
              <a:rPr lang="en-US" altLang="zh-CN" b="1" dirty="0"/>
              <a:t>AJAX</a:t>
            </a:r>
            <a:r>
              <a:rPr lang="zh-CN" altLang="en-US" b="1" dirty="0"/>
              <a:t>获取数据</a:t>
            </a:r>
            <a:endParaRPr lang="zh-CN" altLang="en-US" dirty="0"/>
          </a:p>
        </p:txBody>
      </p:sp>
      <p:pic>
        <p:nvPicPr>
          <p:cNvPr id="5" name="Picture 2" descr="https://ss0.baidu.com/94o3dSag_xI4khGko9WTAnF6hhy/zhidao/pic/item/fd039245d688d43ff78ff81d7e1ed21b0ef43b3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92102" y="189434"/>
            <a:ext cx="792088" cy="57995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171376" y="931674"/>
            <a:ext cx="10729192" cy="5940088"/>
          </a:xfrm>
          <a:prstGeom prst="rect">
            <a:avLst/>
          </a:prstGeom>
        </p:spPr>
        <p:txBody>
          <a:bodyPr wrap="square">
            <a:spAutoFit/>
          </a:bodyPr>
          <a:lstStyle/>
          <a:p>
            <a:r>
              <a:rPr lang="en-US" altLang="zh-CN" sz="2000" i="1" dirty="0"/>
              <a:t>var</a:t>
            </a:r>
            <a:r>
              <a:rPr lang="en-US" altLang="zh-CN" sz="2000" dirty="0"/>
              <a:t> </a:t>
            </a:r>
            <a:r>
              <a:rPr lang="en-US" altLang="zh-CN" sz="2000" dirty="0" err="1"/>
              <a:t>deferredChartDataReady</a:t>
            </a:r>
            <a:r>
              <a:rPr lang="en-US" altLang="zh-CN" sz="2000" dirty="0"/>
              <a:t> = $</a:t>
            </a:r>
            <a:r>
              <a:rPr lang="en-US" altLang="zh-CN" sz="2000" i="1" dirty="0"/>
              <a:t>.</a:t>
            </a:r>
            <a:r>
              <a:rPr lang="en-US" altLang="zh-CN" sz="2000" dirty="0"/>
              <a:t>Deferred();</a:t>
            </a:r>
          </a:p>
          <a:p>
            <a:endParaRPr lang="en-US" altLang="zh-CN" sz="2000" dirty="0"/>
          </a:p>
          <a:p>
            <a:r>
              <a:rPr lang="en-US" altLang="zh-CN" sz="2000" dirty="0" err="1"/>
              <a:t>deferredAllDataAvailable</a:t>
            </a:r>
            <a:r>
              <a:rPr lang="en-US" altLang="zh-CN" sz="2000" i="1" dirty="0" err="1"/>
              <a:t>.</a:t>
            </a:r>
            <a:r>
              <a:rPr lang="en-US" altLang="zh-CN" sz="2000" dirty="0" err="1"/>
              <a:t>done</a:t>
            </a:r>
            <a:r>
              <a:rPr lang="en-US" altLang="zh-CN" sz="2000" dirty="0"/>
              <a:t>(</a:t>
            </a:r>
            <a:r>
              <a:rPr lang="en-US" altLang="zh-CN" sz="2000" i="1" dirty="0"/>
              <a:t>function</a:t>
            </a:r>
            <a:r>
              <a:rPr lang="en-US" altLang="zh-CN" sz="2000" dirty="0"/>
              <a:t>(regions) {</a:t>
            </a:r>
          </a:p>
          <a:p>
            <a:r>
              <a:rPr lang="en-US" altLang="zh-CN" sz="2000" dirty="0"/>
              <a:t>    $</a:t>
            </a:r>
            <a:r>
              <a:rPr lang="en-US" altLang="zh-CN" sz="2000" i="1" dirty="0"/>
              <a:t>.</a:t>
            </a:r>
            <a:r>
              <a:rPr lang="en-US" altLang="zh-CN" sz="2000" dirty="0"/>
              <a:t>each(regions, </a:t>
            </a:r>
            <a:r>
              <a:rPr lang="en-US" altLang="zh-CN" sz="2000" i="1" dirty="0"/>
              <a:t>function</a:t>
            </a:r>
            <a:r>
              <a:rPr lang="en-US" altLang="zh-CN" sz="2000" dirty="0"/>
              <a:t>(</a:t>
            </a:r>
            <a:r>
              <a:rPr lang="en-US" altLang="zh-CN" sz="2000" dirty="0" err="1"/>
              <a:t>idx</a:t>
            </a:r>
            <a:r>
              <a:rPr lang="en-US" altLang="zh-CN" sz="2000" dirty="0"/>
              <a:t>, </a:t>
            </a:r>
            <a:r>
              <a:rPr lang="en-US" altLang="zh-CN" sz="2000" dirty="0" err="1"/>
              <a:t>regionObj</a:t>
            </a:r>
            <a:r>
              <a:rPr lang="en-US" altLang="zh-CN" sz="2000" dirty="0"/>
              <a:t>) {</a:t>
            </a:r>
          </a:p>
          <a:p>
            <a:r>
              <a:rPr lang="en-US" altLang="zh-CN" sz="2000" dirty="0"/>
              <a:t>        </a:t>
            </a:r>
            <a:r>
              <a:rPr lang="en-US" altLang="zh-CN" sz="2000" dirty="0" err="1"/>
              <a:t>regionObj</a:t>
            </a:r>
            <a:r>
              <a:rPr lang="en-US" altLang="zh-CN" sz="2000" i="1" dirty="0" err="1"/>
              <a:t>.</a:t>
            </a:r>
            <a:r>
              <a:rPr lang="en-US" altLang="zh-CN" sz="2000" dirty="0" err="1"/>
              <a:t>flotData</a:t>
            </a:r>
            <a:r>
              <a:rPr lang="en-US" altLang="zh-CN" sz="2000" dirty="0"/>
              <a:t> = $</a:t>
            </a:r>
            <a:r>
              <a:rPr lang="en-US" altLang="zh-CN" sz="2000" i="1" dirty="0"/>
              <a:t>.</a:t>
            </a:r>
            <a:r>
              <a:rPr lang="en-US" altLang="zh-CN" sz="2000" dirty="0"/>
              <a:t>map(</a:t>
            </a:r>
          </a:p>
          <a:p>
            <a:r>
              <a:rPr lang="en-US" altLang="zh-CN" sz="2000" dirty="0"/>
              <a:t>            $</a:t>
            </a:r>
            <a:r>
              <a:rPr lang="en-US" altLang="zh-CN" sz="2000" i="1" dirty="0"/>
              <a:t>.</a:t>
            </a:r>
            <a:r>
              <a:rPr lang="en-US" altLang="zh-CN" sz="2000" dirty="0"/>
              <a:t>grep(</a:t>
            </a:r>
            <a:r>
              <a:rPr lang="en-US" altLang="zh-CN" sz="2000" dirty="0" err="1"/>
              <a:t>regionObj</a:t>
            </a:r>
            <a:r>
              <a:rPr lang="en-US" altLang="zh-CN" sz="2000" i="1" dirty="0" err="1"/>
              <a:t>.</a:t>
            </a:r>
            <a:r>
              <a:rPr lang="en-US" altLang="zh-CN" sz="2000" dirty="0" err="1"/>
              <a:t>rawData</a:t>
            </a:r>
            <a:r>
              <a:rPr lang="en-US" altLang="zh-CN" sz="2000" dirty="0"/>
              <a:t>, </a:t>
            </a:r>
            <a:r>
              <a:rPr lang="en-US" altLang="zh-CN" sz="2000" i="1" dirty="0"/>
              <a:t>function</a:t>
            </a:r>
            <a:r>
              <a:rPr lang="en-US" altLang="zh-CN" sz="2000" dirty="0"/>
              <a:t>(</a:t>
            </a:r>
            <a:r>
              <a:rPr lang="en-US" altLang="zh-CN" sz="2000" dirty="0" err="1"/>
              <a:t>dataObj</a:t>
            </a:r>
            <a:r>
              <a:rPr lang="en-US" altLang="zh-CN" sz="2000" dirty="0"/>
              <a:t>) {</a:t>
            </a:r>
          </a:p>
          <a:p>
            <a:r>
              <a:rPr lang="en-US" altLang="zh-CN" sz="2000" dirty="0"/>
              <a:t>                </a:t>
            </a:r>
            <a:r>
              <a:rPr lang="en-US" altLang="zh-CN" sz="2000" i="1" dirty="0"/>
              <a:t>return</a:t>
            </a:r>
            <a:r>
              <a:rPr lang="en-US" altLang="zh-CN" sz="2000" dirty="0"/>
              <a:t> (</a:t>
            </a:r>
            <a:r>
              <a:rPr lang="en-US" altLang="zh-CN" sz="2000" dirty="0" err="1"/>
              <a:t>dataObj</a:t>
            </a:r>
            <a:r>
              <a:rPr lang="en-US" altLang="zh-CN" sz="2000" i="1" dirty="0" err="1"/>
              <a:t>.</a:t>
            </a:r>
            <a:r>
              <a:rPr lang="en-US" altLang="zh-CN" sz="2000" dirty="0" err="1"/>
              <a:t>value</a:t>
            </a:r>
            <a:r>
              <a:rPr lang="en-US" altLang="zh-CN" sz="2000" dirty="0"/>
              <a:t> !== null);</a:t>
            </a:r>
          </a:p>
          <a:p>
            <a:r>
              <a:rPr lang="en-US" altLang="zh-CN" sz="2000" dirty="0"/>
              <a:t>            }),</a:t>
            </a:r>
          </a:p>
          <a:p>
            <a:r>
              <a:rPr lang="en-US" altLang="zh-CN" sz="2000" dirty="0"/>
              <a:t>            </a:t>
            </a:r>
            <a:r>
              <a:rPr lang="en-US" altLang="zh-CN" sz="2000" i="1" dirty="0"/>
              <a:t>function</a:t>
            </a:r>
            <a:r>
              <a:rPr lang="en-US" altLang="zh-CN" sz="2000" dirty="0"/>
              <a:t>(</a:t>
            </a:r>
            <a:r>
              <a:rPr lang="en-US" altLang="zh-CN" sz="2000" dirty="0" err="1"/>
              <a:t>dataObj</a:t>
            </a:r>
            <a:r>
              <a:rPr lang="en-US" altLang="zh-CN" sz="2000" dirty="0"/>
              <a:t>) {</a:t>
            </a:r>
          </a:p>
          <a:p>
            <a:r>
              <a:rPr lang="en-US" altLang="zh-CN" sz="2000" dirty="0"/>
              <a:t>                </a:t>
            </a:r>
            <a:r>
              <a:rPr lang="en-US" altLang="zh-CN" sz="2000" i="1" dirty="0"/>
              <a:t>return</a:t>
            </a:r>
            <a:r>
              <a:rPr lang="en-US" altLang="zh-CN" sz="2000" dirty="0"/>
              <a:t> [[</a:t>
            </a:r>
          </a:p>
          <a:p>
            <a:r>
              <a:rPr lang="en-US" altLang="zh-CN" sz="2000" dirty="0"/>
              <a:t>                    </a:t>
            </a:r>
            <a:r>
              <a:rPr lang="en-US" altLang="zh-CN" sz="2000" dirty="0" err="1"/>
              <a:t>parseInt</a:t>
            </a:r>
            <a:r>
              <a:rPr lang="en-US" altLang="zh-CN" sz="2000" dirty="0"/>
              <a:t>(</a:t>
            </a:r>
            <a:r>
              <a:rPr lang="en-US" altLang="zh-CN" sz="2000" dirty="0" err="1"/>
              <a:t>dataObj</a:t>
            </a:r>
            <a:r>
              <a:rPr lang="en-US" altLang="zh-CN" sz="2000" i="1" dirty="0" err="1"/>
              <a:t>.</a:t>
            </a:r>
            <a:r>
              <a:rPr lang="en-US" altLang="zh-CN" sz="2000" dirty="0" err="1"/>
              <a:t>date</a:t>
            </a:r>
            <a:r>
              <a:rPr lang="en-US" altLang="zh-CN" sz="2000" dirty="0"/>
              <a:t>),</a:t>
            </a:r>
          </a:p>
          <a:p>
            <a:r>
              <a:rPr lang="en-US" altLang="zh-CN" sz="2000" dirty="0"/>
              <a:t>                    </a:t>
            </a:r>
            <a:r>
              <a:rPr lang="en-US" altLang="zh-CN" sz="2000" dirty="0" err="1"/>
              <a:t>parseFloat</a:t>
            </a:r>
            <a:r>
              <a:rPr lang="en-US" altLang="zh-CN" sz="2000" dirty="0"/>
              <a:t>(</a:t>
            </a:r>
            <a:r>
              <a:rPr lang="en-US" altLang="zh-CN" sz="2000" dirty="0" err="1"/>
              <a:t>dataObj</a:t>
            </a:r>
            <a:r>
              <a:rPr lang="en-US" altLang="zh-CN" sz="2000" i="1" dirty="0" err="1"/>
              <a:t>.</a:t>
            </a:r>
            <a:r>
              <a:rPr lang="en-US" altLang="zh-CN" sz="2000" dirty="0" err="1"/>
              <a:t>value</a:t>
            </a:r>
            <a:r>
              <a:rPr lang="en-US" altLang="zh-CN" sz="2000" dirty="0"/>
              <a:t>)/1e12</a:t>
            </a:r>
          </a:p>
          <a:p>
            <a:r>
              <a:rPr lang="en-US" altLang="zh-CN" sz="2000" dirty="0"/>
              <a:t>                ]];</a:t>
            </a:r>
          </a:p>
          <a:p>
            <a:r>
              <a:rPr lang="en-US" altLang="zh-CN" sz="2000" dirty="0"/>
              <a:t>            }</a:t>
            </a:r>
          </a:p>
          <a:p>
            <a:r>
              <a:rPr lang="en-US" altLang="zh-CN" sz="2000" dirty="0"/>
              <a:t>        )</a:t>
            </a:r>
          </a:p>
          <a:p>
            <a:r>
              <a:rPr lang="en-US" altLang="zh-CN" sz="2000" dirty="0"/>
              <a:t>    })</a:t>
            </a:r>
          </a:p>
          <a:p>
            <a:r>
              <a:rPr lang="en-US" altLang="zh-CN" sz="2000" dirty="0"/>
              <a:t>    </a:t>
            </a:r>
            <a:r>
              <a:rPr lang="en-US" altLang="zh-CN" sz="2000" dirty="0" err="1"/>
              <a:t>deferredChartDataReady</a:t>
            </a:r>
            <a:r>
              <a:rPr lang="en-US" altLang="zh-CN" sz="2000" i="1" dirty="0" err="1"/>
              <a:t>.</a:t>
            </a:r>
            <a:r>
              <a:rPr lang="en-US" altLang="zh-CN" sz="2000" dirty="0" err="1"/>
              <a:t>resolve</a:t>
            </a:r>
            <a:r>
              <a:rPr lang="en-US" altLang="zh-CN" sz="2000" dirty="0"/>
              <a:t>(regions);</a:t>
            </a:r>
          </a:p>
          <a:p>
            <a:r>
              <a:rPr lang="en-US" altLang="zh-CN" sz="2000" dirty="0"/>
              <a:t>});</a:t>
            </a:r>
          </a:p>
          <a:p>
            <a:endParaRPr lang="zh-CN" altLang="en-US" sz="2000" dirty="0"/>
          </a:p>
        </p:txBody>
      </p:sp>
    </p:spTree>
    <p:extLst>
      <p:ext uri="{BB962C8B-B14F-4D97-AF65-F5344CB8AC3E}">
        <p14:creationId xmlns:p14="http://schemas.microsoft.com/office/powerpoint/2010/main" val="802135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使用</a:t>
            </a:r>
            <a:r>
              <a:rPr lang="en-US" altLang="zh-CN" b="1" dirty="0"/>
              <a:t>AJAX</a:t>
            </a:r>
            <a:r>
              <a:rPr lang="zh-CN" altLang="en-US" b="1" dirty="0"/>
              <a:t>获取数据</a:t>
            </a:r>
            <a:endParaRPr lang="zh-CN" altLang="en-US" dirty="0"/>
          </a:p>
        </p:txBody>
      </p:sp>
      <p:sp>
        <p:nvSpPr>
          <p:cNvPr id="3" name="矩形 2"/>
          <p:cNvSpPr/>
          <p:nvPr/>
        </p:nvSpPr>
        <p:spPr>
          <a:xfrm>
            <a:off x="262558" y="1032214"/>
            <a:ext cx="9145016" cy="461665"/>
          </a:xfrm>
          <a:prstGeom prst="rect">
            <a:avLst/>
          </a:prstGeom>
        </p:spPr>
        <p:txBody>
          <a:bodyPr wrap="square">
            <a:spAutoFit/>
          </a:bodyPr>
          <a:lstStyle/>
          <a:p>
            <a:pPr indent="300038" eaLnBrk="0" hangingPunct="0">
              <a:tabLst>
                <a:tab pos="457200" algn="l"/>
              </a:tabLst>
              <a:defRPr/>
            </a:pPr>
            <a:r>
              <a:rPr lang="zh-CN" altLang="en-US" sz="2400" b="1" dirty="0">
                <a:solidFill>
                  <a:schemeClr val="tx1">
                    <a:lumMod val="85000"/>
                    <a:lumOff val="15000"/>
                  </a:schemeClr>
                </a:solidFill>
                <a:latin typeface="微软雅黑" pitchFamily="34" charset="-122"/>
                <a:ea typeface="微软雅黑" pitchFamily="34" charset="-122"/>
              </a:rPr>
              <a:t>第六步：</a:t>
            </a:r>
            <a:r>
              <a:rPr lang="zh-CN" altLang="en-US" b="1" dirty="0">
                <a:solidFill>
                  <a:schemeClr val="tx1">
                    <a:lumMod val="85000"/>
                    <a:lumOff val="15000"/>
                  </a:schemeClr>
                </a:solidFill>
                <a:latin typeface="微软雅黑" pitchFamily="34" charset="-122"/>
                <a:ea typeface="微软雅黑" pitchFamily="34" charset="-122"/>
              </a:rPr>
              <a:t>创建图表</a:t>
            </a:r>
            <a:endParaRPr lang="zh-CN" altLang="en-US" sz="2400" b="1" dirty="0">
              <a:solidFill>
                <a:schemeClr val="tx1">
                  <a:lumMod val="85000"/>
                  <a:lumOff val="15000"/>
                </a:schemeClr>
              </a:solidFill>
              <a:latin typeface="微软雅黑" pitchFamily="34" charset="-122"/>
              <a:ea typeface="微软雅黑" pitchFamily="34" charset="-122"/>
            </a:endParaRPr>
          </a:p>
        </p:txBody>
      </p:sp>
      <p:pic>
        <p:nvPicPr>
          <p:cNvPr id="5" name="Picture 2" descr="https://ss0.baidu.com/94o3dSag_xI4khGko9WTAnF6hhy/zhidao/pic/item/fd039245d688d43ff78ff81d7e1ed21b0ef43b3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92102" y="189434"/>
            <a:ext cx="792088" cy="57995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910630" y="1685516"/>
            <a:ext cx="10369152" cy="1138773"/>
          </a:xfrm>
          <a:prstGeom prst="rect">
            <a:avLst/>
          </a:prstGeom>
        </p:spPr>
        <p:txBody>
          <a:bodyPr wrap="square">
            <a:spAutoFit/>
          </a:bodyPr>
          <a:lstStyle/>
          <a:p>
            <a:r>
              <a:rPr lang="en-US" altLang="zh-CN" sz="2000" dirty="0"/>
              <a:t>         </a:t>
            </a:r>
            <a:r>
              <a:rPr lang="zh-CN" altLang="en-US" sz="1800" dirty="0"/>
              <a:t>因为我们前面讲处理事件的代码和处理结果的代码分离得很清楚，那么当我们真正要创建图表时没有理由不继续用这个方法。但我们要再另外创建一个 </a:t>
            </a:r>
            <a:r>
              <a:rPr lang="en-US" altLang="zh-CN" sz="1800" dirty="0"/>
              <a:t>Deferred </a:t>
            </a:r>
            <a:r>
              <a:rPr lang="zh-CN" altLang="en-US" sz="1800" dirty="0"/>
              <a:t>对象。</a:t>
            </a:r>
            <a:r>
              <a:rPr lang="en-US" altLang="zh-CN" sz="1800" dirty="0" err="1"/>
              <a:t>这里，我们使用了前面的代码片段，并且把他们放在Deferred对象里操作</a:t>
            </a:r>
            <a:r>
              <a:rPr lang="en-US" altLang="zh-CN" sz="1800" dirty="0"/>
              <a:t>。</a:t>
            </a:r>
            <a:r>
              <a:rPr lang="zh-CN" altLang="zh-CN" sz="1800" dirty="0"/>
              <a:t> </a:t>
            </a:r>
            <a:endParaRPr lang="zh-CN" altLang="en-US" sz="1800" dirty="0"/>
          </a:p>
        </p:txBody>
      </p:sp>
      <p:sp>
        <p:nvSpPr>
          <p:cNvPr id="9" name="矩形 8">
            <a:extLst>
              <a:ext uri="{FF2B5EF4-FFF2-40B4-BE49-F238E27FC236}">
                <a16:creationId xmlns:a16="http://schemas.microsoft.com/office/drawing/2014/main" id="{99AF26A5-4689-364F-881C-E4CE3E6CF7C2}"/>
              </a:ext>
            </a:extLst>
          </p:cNvPr>
          <p:cNvSpPr/>
          <p:nvPr/>
        </p:nvSpPr>
        <p:spPr>
          <a:xfrm>
            <a:off x="2854846" y="2605286"/>
            <a:ext cx="7056784" cy="4185761"/>
          </a:xfrm>
          <a:prstGeom prst="rect">
            <a:avLst/>
          </a:prstGeom>
        </p:spPr>
        <p:txBody>
          <a:bodyPr wrap="square">
            <a:spAutoFit/>
          </a:bodyPr>
          <a:lstStyle/>
          <a:p>
            <a:r>
              <a:rPr lang="en-US" altLang="zh-CN" sz="1400" i="1" dirty="0"/>
              <a:t>var</a:t>
            </a:r>
            <a:r>
              <a:rPr lang="en-US" altLang="zh-CN" sz="1400" dirty="0"/>
              <a:t> </a:t>
            </a:r>
            <a:r>
              <a:rPr lang="en-US" altLang="zh-CN" sz="1400" dirty="0" err="1"/>
              <a:t>deferredChartDataReady</a:t>
            </a:r>
            <a:r>
              <a:rPr lang="en-US" altLang="zh-CN" sz="1400" dirty="0"/>
              <a:t> = $</a:t>
            </a:r>
            <a:r>
              <a:rPr lang="en-US" altLang="zh-CN" sz="1400" i="1" dirty="0"/>
              <a:t>.</a:t>
            </a:r>
            <a:r>
              <a:rPr lang="en-US" altLang="zh-CN" sz="1400" dirty="0"/>
              <a:t>Deferred();</a:t>
            </a:r>
          </a:p>
          <a:p>
            <a:endParaRPr lang="en-US" altLang="zh-CN" sz="1400" dirty="0"/>
          </a:p>
          <a:p>
            <a:r>
              <a:rPr lang="en-US" altLang="zh-CN" sz="1400" dirty="0" err="1"/>
              <a:t>deferredAllDataAvailable</a:t>
            </a:r>
            <a:r>
              <a:rPr lang="en-US" altLang="zh-CN" sz="1400" i="1" dirty="0" err="1"/>
              <a:t>.</a:t>
            </a:r>
            <a:r>
              <a:rPr lang="en-US" altLang="zh-CN" sz="1400" dirty="0" err="1"/>
              <a:t>done</a:t>
            </a:r>
            <a:r>
              <a:rPr lang="en-US" altLang="zh-CN" sz="1400" dirty="0"/>
              <a:t>(</a:t>
            </a:r>
            <a:r>
              <a:rPr lang="en-US" altLang="zh-CN" sz="1400" i="1" dirty="0"/>
              <a:t>function</a:t>
            </a:r>
            <a:r>
              <a:rPr lang="en-US" altLang="zh-CN" sz="1400" dirty="0"/>
              <a:t>(regions) {</a:t>
            </a:r>
          </a:p>
          <a:p>
            <a:r>
              <a:rPr lang="en-US" altLang="zh-CN" sz="1400" dirty="0"/>
              <a:t>    $</a:t>
            </a:r>
            <a:r>
              <a:rPr lang="en-US" altLang="zh-CN" sz="1400" i="1" dirty="0"/>
              <a:t>.</a:t>
            </a:r>
            <a:r>
              <a:rPr lang="en-US" altLang="zh-CN" sz="1400" dirty="0"/>
              <a:t>each(regions, </a:t>
            </a:r>
            <a:r>
              <a:rPr lang="en-US" altLang="zh-CN" sz="1400" i="1" dirty="0"/>
              <a:t>function</a:t>
            </a:r>
            <a:r>
              <a:rPr lang="en-US" altLang="zh-CN" sz="1400" dirty="0"/>
              <a:t>(</a:t>
            </a:r>
            <a:r>
              <a:rPr lang="en-US" altLang="zh-CN" sz="1400" dirty="0" err="1"/>
              <a:t>idx</a:t>
            </a:r>
            <a:r>
              <a:rPr lang="en-US" altLang="zh-CN" sz="1400" dirty="0"/>
              <a:t>, </a:t>
            </a:r>
            <a:r>
              <a:rPr lang="en-US" altLang="zh-CN" sz="1400" dirty="0" err="1"/>
              <a:t>regionObj</a:t>
            </a:r>
            <a:r>
              <a:rPr lang="en-US" altLang="zh-CN" sz="1400" dirty="0"/>
              <a:t>) {</a:t>
            </a:r>
          </a:p>
          <a:p>
            <a:r>
              <a:rPr lang="en-US" altLang="zh-CN" sz="1400" dirty="0"/>
              <a:t>        </a:t>
            </a:r>
            <a:r>
              <a:rPr lang="en-US" altLang="zh-CN" sz="1400" dirty="0" err="1"/>
              <a:t>regionObj</a:t>
            </a:r>
            <a:r>
              <a:rPr lang="en-US" altLang="zh-CN" sz="1400" i="1" dirty="0" err="1"/>
              <a:t>.</a:t>
            </a:r>
            <a:r>
              <a:rPr lang="en-US" altLang="zh-CN" sz="1400" dirty="0" err="1"/>
              <a:t>flotData</a:t>
            </a:r>
            <a:r>
              <a:rPr lang="en-US" altLang="zh-CN" sz="1400" dirty="0"/>
              <a:t> = $</a:t>
            </a:r>
            <a:r>
              <a:rPr lang="en-US" altLang="zh-CN" sz="1400" i="1" dirty="0"/>
              <a:t>.</a:t>
            </a:r>
            <a:r>
              <a:rPr lang="en-US" altLang="zh-CN" sz="1400" dirty="0"/>
              <a:t>map(</a:t>
            </a:r>
          </a:p>
          <a:p>
            <a:r>
              <a:rPr lang="en-US" altLang="zh-CN" sz="1400" dirty="0"/>
              <a:t>            $</a:t>
            </a:r>
            <a:r>
              <a:rPr lang="en-US" altLang="zh-CN" sz="1400" i="1" dirty="0"/>
              <a:t>.</a:t>
            </a:r>
            <a:r>
              <a:rPr lang="en-US" altLang="zh-CN" sz="1400" dirty="0"/>
              <a:t>grep(</a:t>
            </a:r>
            <a:r>
              <a:rPr lang="en-US" altLang="zh-CN" sz="1400" dirty="0" err="1"/>
              <a:t>regionObj</a:t>
            </a:r>
            <a:r>
              <a:rPr lang="en-US" altLang="zh-CN" sz="1400" i="1" dirty="0" err="1"/>
              <a:t>.</a:t>
            </a:r>
            <a:r>
              <a:rPr lang="en-US" altLang="zh-CN" sz="1400" dirty="0" err="1"/>
              <a:t>rawData</a:t>
            </a:r>
            <a:r>
              <a:rPr lang="en-US" altLang="zh-CN" sz="1400" dirty="0"/>
              <a:t>, </a:t>
            </a:r>
            <a:r>
              <a:rPr lang="en-US" altLang="zh-CN" sz="1400" i="1" dirty="0"/>
              <a:t>function</a:t>
            </a:r>
            <a:r>
              <a:rPr lang="en-US" altLang="zh-CN" sz="1400" dirty="0"/>
              <a:t>(</a:t>
            </a:r>
            <a:r>
              <a:rPr lang="en-US" altLang="zh-CN" sz="1400" dirty="0" err="1"/>
              <a:t>dataObj</a:t>
            </a:r>
            <a:r>
              <a:rPr lang="en-US" altLang="zh-CN" sz="1400" dirty="0"/>
              <a:t>) {</a:t>
            </a:r>
          </a:p>
          <a:p>
            <a:r>
              <a:rPr lang="en-US" altLang="zh-CN" sz="1400" dirty="0"/>
              <a:t>                </a:t>
            </a:r>
            <a:r>
              <a:rPr lang="en-US" altLang="zh-CN" sz="1400" i="1" dirty="0"/>
              <a:t>return</a:t>
            </a:r>
            <a:r>
              <a:rPr lang="en-US" altLang="zh-CN" sz="1400" dirty="0"/>
              <a:t> (</a:t>
            </a:r>
            <a:r>
              <a:rPr lang="en-US" altLang="zh-CN" sz="1400" dirty="0" err="1"/>
              <a:t>dataObj</a:t>
            </a:r>
            <a:r>
              <a:rPr lang="en-US" altLang="zh-CN" sz="1400" i="1" dirty="0" err="1"/>
              <a:t>.</a:t>
            </a:r>
            <a:r>
              <a:rPr lang="en-US" altLang="zh-CN" sz="1400" dirty="0" err="1"/>
              <a:t>value</a:t>
            </a:r>
            <a:r>
              <a:rPr lang="en-US" altLang="zh-CN" sz="1400" dirty="0"/>
              <a:t> !== null);</a:t>
            </a:r>
          </a:p>
          <a:p>
            <a:r>
              <a:rPr lang="en-US" altLang="zh-CN" sz="1400" dirty="0"/>
              <a:t>            }),</a:t>
            </a:r>
          </a:p>
          <a:p>
            <a:r>
              <a:rPr lang="en-US" altLang="zh-CN" sz="1400" dirty="0"/>
              <a:t>            </a:t>
            </a:r>
            <a:r>
              <a:rPr lang="en-US" altLang="zh-CN" sz="1400" i="1" dirty="0"/>
              <a:t>function</a:t>
            </a:r>
            <a:r>
              <a:rPr lang="en-US" altLang="zh-CN" sz="1400" dirty="0"/>
              <a:t>(</a:t>
            </a:r>
            <a:r>
              <a:rPr lang="en-US" altLang="zh-CN" sz="1400" dirty="0" err="1"/>
              <a:t>dataObj</a:t>
            </a:r>
            <a:r>
              <a:rPr lang="en-US" altLang="zh-CN" sz="1400" dirty="0"/>
              <a:t>) {</a:t>
            </a:r>
          </a:p>
          <a:p>
            <a:r>
              <a:rPr lang="en-US" altLang="zh-CN" sz="1400" dirty="0"/>
              <a:t>                </a:t>
            </a:r>
            <a:r>
              <a:rPr lang="en-US" altLang="zh-CN" sz="1400" i="1" dirty="0"/>
              <a:t>return</a:t>
            </a:r>
            <a:r>
              <a:rPr lang="en-US" altLang="zh-CN" sz="1400" dirty="0"/>
              <a:t> [[</a:t>
            </a:r>
          </a:p>
          <a:p>
            <a:r>
              <a:rPr lang="en-US" altLang="zh-CN" sz="1400" dirty="0"/>
              <a:t>                    </a:t>
            </a:r>
            <a:r>
              <a:rPr lang="en-US" altLang="zh-CN" sz="1400" dirty="0" err="1"/>
              <a:t>parseInt</a:t>
            </a:r>
            <a:r>
              <a:rPr lang="en-US" altLang="zh-CN" sz="1400" dirty="0"/>
              <a:t>(</a:t>
            </a:r>
            <a:r>
              <a:rPr lang="en-US" altLang="zh-CN" sz="1400" dirty="0" err="1"/>
              <a:t>dataObj</a:t>
            </a:r>
            <a:r>
              <a:rPr lang="en-US" altLang="zh-CN" sz="1400" i="1" dirty="0" err="1"/>
              <a:t>.</a:t>
            </a:r>
            <a:r>
              <a:rPr lang="en-US" altLang="zh-CN" sz="1400" dirty="0" err="1"/>
              <a:t>date</a:t>
            </a:r>
            <a:r>
              <a:rPr lang="en-US" altLang="zh-CN" sz="1400" dirty="0"/>
              <a:t>),</a:t>
            </a:r>
          </a:p>
          <a:p>
            <a:r>
              <a:rPr lang="en-US" altLang="zh-CN" sz="1400" dirty="0"/>
              <a:t>                    </a:t>
            </a:r>
            <a:r>
              <a:rPr lang="en-US" altLang="zh-CN" sz="1400" dirty="0" err="1"/>
              <a:t>parseFloat</a:t>
            </a:r>
            <a:r>
              <a:rPr lang="en-US" altLang="zh-CN" sz="1400" dirty="0"/>
              <a:t>(</a:t>
            </a:r>
            <a:r>
              <a:rPr lang="en-US" altLang="zh-CN" sz="1400" dirty="0" err="1"/>
              <a:t>dataObj</a:t>
            </a:r>
            <a:r>
              <a:rPr lang="en-US" altLang="zh-CN" sz="1400" i="1" dirty="0" err="1"/>
              <a:t>.</a:t>
            </a:r>
            <a:r>
              <a:rPr lang="en-US" altLang="zh-CN" sz="1400" dirty="0" err="1"/>
              <a:t>value</a:t>
            </a:r>
            <a:r>
              <a:rPr lang="en-US" altLang="zh-CN" sz="1400" dirty="0"/>
              <a:t>)/1e12</a:t>
            </a:r>
          </a:p>
          <a:p>
            <a:r>
              <a:rPr lang="en-US" altLang="zh-CN" sz="1400" dirty="0"/>
              <a:t>                ]];</a:t>
            </a:r>
          </a:p>
          <a:p>
            <a:r>
              <a:rPr lang="en-US" altLang="zh-CN" sz="1400" dirty="0"/>
              <a:t>            }</a:t>
            </a:r>
          </a:p>
          <a:p>
            <a:r>
              <a:rPr lang="en-US" altLang="zh-CN" sz="1400" dirty="0"/>
              <a:t>        )</a:t>
            </a:r>
          </a:p>
          <a:p>
            <a:r>
              <a:rPr lang="en-US" altLang="zh-CN" sz="1400" dirty="0"/>
              <a:t>    })</a:t>
            </a:r>
          </a:p>
          <a:p>
            <a:r>
              <a:rPr lang="en-US" altLang="zh-CN" sz="1400" dirty="0"/>
              <a:t>    </a:t>
            </a:r>
            <a:r>
              <a:rPr lang="en-US" altLang="zh-CN" sz="1400" dirty="0" err="1"/>
              <a:t>deferredChartDataReady</a:t>
            </a:r>
            <a:r>
              <a:rPr lang="en-US" altLang="zh-CN" sz="1400" i="1" dirty="0" err="1"/>
              <a:t>.</a:t>
            </a:r>
            <a:r>
              <a:rPr lang="en-US" altLang="zh-CN" sz="1400" dirty="0" err="1"/>
              <a:t>resolve</a:t>
            </a:r>
            <a:r>
              <a:rPr lang="en-US" altLang="zh-CN" sz="1400" dirty="0"/>
              <a:t>(regions);</a:t>
            </a:r>
          </a:p>
          <a:p>
            <a:r>
              <a:rPr lang="en-US" altLang="zh-CN" sz="1400" dirty="0"/>
              <a:t>});</a:t>
            </a:r>
          </a:p>
          <a:p>
            <a:endParaRPr lang="zh-CN" altLang="en-US" sz="1400" dirty="0"/>
          </a:p>
        </p:txBody>
      </p:sp>
    </p:spTree>
    <p:extLst>
      <p:ext uri="{BB962C8B-B14F-4D97-AF65-F5344CB8AC3E}">
        <p14:creationId xmlns:p14="http://schemas.microsoft.com/office/powerpoint/2010/main" val="2305462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sz="2800" b="1" dirty="0"/>
              <a:t>1.</a:t>
            </a:r>
            <a:r>
              <a:rPr lang="zh-CN" altLang="en-US" b="1" dirty="0"/>
              <a:t>选择图表内容</a:t>
            </a:r>
            <a:endParaRPr lang="zh-CN" altLang="en-US" sz="2800" b="1" dirty="0"/>
          </a:p>
        </p:txBody>
      </p:sp>
      <p:sp>
        <p:nvSpPr>
          <p:cNvPr id="5" name="矩形 4"/>
          <p:cNvSpPr/>
          <p:nvPr/>
        </p:nvSpPr>
        <p:spPr>
          <a:xfrm>
            <a:off x="982638" y="1144221"/>
            <a:ext cx="10729192" cy="1569660"/>
          </a:xfrm>
          <a:prstGeom prst="rect">
            <a:avLst/>
          </a:prstGeom>
        </p:spPr>
        <p:txBody>
          <a:bodyPr wrap="square">
            <a:spAutoFit/>
          </a:bodyPr>
          <a:lstStyle/>
          <a:p>
            <a:pPr indent="300038" eaLnBrk="0" hangingPunct="0">
              <a:tabLst>
                <a:tab pos="457200" algn="l"/>
              </a:tabLst>
              <a:defRPr/>
            </a:pPr>
            <a:r>
              <a:rPr lang="zh-CN" altLang="en-US" sz="2000" dirty="0">
                <a:solidFill>
                  <a:schemeClr val="tx1">
                    <a:lumMod val="85000"/>
                    <a:lumOff val="15000"/>
                  </a:schemeClr>
                </a:solidFill>
                <a:latin typeface="微软雅黑" pitchFamily="34" charset="-122"/>
                <a:ea typeface="微软雅黑" pitchFamily="34" charset="-122"/>
              </a:rPr>
              <a:t>    在这个例子中，我们的目标用户是全世界的用户，我们想要展示所有地区的 数据。但为了适应个别用户的需求，我们将地区设为可选的，这样，用户就可以 显示和隐藏每个地区的数据了。如果有用户对于详细地区的数据不关心，那么他 们也可以不显示这些数据。</a:t>
            </a:r>
          </a:p>
        </p:txBody>
      </p:sp>
      <p:pic>
        <p:nvPicPr>
          <p:cNvPr id="3" name="图片 2">
            <a:extLst>
              <a:ext uri="{FF2B5EF4-FFF2-40B4-BE49-F238E27FC236}">
                <a16:creationId xmlns:a16="http://schemas.microsoft.com/office/drawing/2014/main" id="{DDCFE99D-DF9E-2D44-A639-182E2EA81903}"/>
              </a:ext>
            </a:extLst>
          </p:cNvPr>
          <p:cNvPicPr>
            <a:picLocks noChangeAspect="1"/>
          </p:cNvPicPr>
          <p:nvPr/>
        </p:nvPicPr>
        <p:blipFill>
          <a:blip r:embed="rId3"/>
          <a:stretch>
            <a:fillRect/>
          </a:stretch>
        </p:blipFill>
        <p:spPr>
          <a:xfrm>
            <a:off x="2062758" y="2458699"/>
            <a:ext cx="8568952" cy="4140180"/>
          </a:xfrm>
          <a:prstGeom prst="rect">
            <a:avLst/>
          </a:prstGeom>
        </p:spPr>
      </p:pic>
    </p:spTree>
    <p:extLst>
      <p:ext uri="{BB962C8B-B14F-4D97-AF65-F5344CB8AC3E}">
        <p14:creationId xmlns:p14="http://schemas.microsoft.com/office/powerpoint/2010/main" val="1920109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使用</a:t>
            </a:r>
            <a:r>
              <a:rPr lang="en-US" altLang="zh-CN" b="1" dirty="0"/>
              <a:t>AJAX</a:t>
            </a:r>
            <a:r>
              <a:rPr lang="zh-CN" altLang="en-US" b="1" dirty="0"/>
              <a:t>获取数据</a:t>
            </a:r>
            <a:endParaRPr lang="zh-CN" altLang="en-US" dirty="0"/>
          </a:p>
        </p:txBody>
      </p:sp>
      <p:pic>
        <p:nvPicPr>
          <p:cNvPr id="5" name="Picture 2" descr="https://ss0.baidu.com/94o3dSag_xI4khGko9WTAnF6hhy/zhidao/pic/item/fd039245d688d43ff78ff81d7e1ed21b0ef43b3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92102" y="189434"/>
            <a:ext cx="792088" cy="57995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910630" y="1080717"/>
            <a:ext cx="10369152" cy="830997"/>
          </a:xfrm>
          <a:prstGeom prst="rect">
            <a:avLst/>
          </a:prstGeom>
        </p:spPr>
        <p:txBody>
          <a:bodyPr wrap="square">
            <a:spAutoFit/>
          </a:bodyPr>
          <a:lstStyle/>
          <a:p>
            <a:r>
              <a:rPr lang="en-US" altLang="zh-CN" sz="2000" dirty="0"/>
              <a:t>         </a:t>
            </a:r>
            <a:r>
              <a:rPr lang="en-US" altLang="zh-CN" sz="2000" dirty="0" err="1"/>
              <a:t>这个过程就像是一个青蛙在池塘里的浮萍之间跳跃的路线。这些浮萍就是处</a:t>
            </a:r>
            <a:r>
              <a:rPr lang="en-US" altLang="zh-CN" sz="2000" dirty="0"/>
              <a:t> </a:t>
            </a:r>
            <a:r>
              <a:rPr lang="en-US" altLang="zh-CN" sz="2000" dirty="0" err="1"/>
              <a:t>理的步骤,Deferred对象就是连接跳跃浮萍的路线</a:t>
            </a:r>
            <a:r>
              <a:rPr lang="zh-CN" altLang="zh-CN" sz="2000" dirty="0"/>
              <a:t> </a:t>
            </a:r>
            <a:endParaRPr lang="zh-CN" altLang="en-US" sz="2000" dirty="0"/>
          </a:p>
        </p:txBody>
      </p:sp>
      <p:pic>
        <p:nvPicPr>
          <p:cNvPr id="4" name="图片 3">
            <a:extLst>
              <a:ext uri="{FF2B5EF4-FFF2-40B4-BE49-F238E27FC236}">
                <a16:creationId xmlns:a16="http://schemas.microsoft.com/office/drawing/2014/main" id="{B685A1B7-857D-3449-BD64-DEA16F8A8F53}"/>
              </a:ext>
            </a:extLst>
          </p:cNvPr>
          <p:cNvPicPr>
            <a:picLocks noChangeAspect="1"/>
          </p:cNvPicPr>
          <p:nvPr/>
        </p:nvPicPr>
        <p:blipFill>
          <a:blip r:embed="rId3"/>
          <a:stretch>
            <a:fillRect/>
          </a:stretch>
        </p:blipFill>
        <p:spPr>
          <a:xfrm>
            <a:off x="2095817" y="1833977"/>
            <a:ext cx="7998778" cy="3936368"/>
          </a:xfrm>
          <a:prstGeom prst="rect">
            <a:avLst/>
          </a:prstGeom>
        </p:spPr>
      </p:pic>
      <p:sp>
        <p:nvSpPr>
          <p:cNvPr id="8" name="矩形 7">
            <a:extLst>
              <a:ext uri="{FF2B5EF4-FFF2-40B4-BE49-F238E27FC236}">
                <a16:creationId xmlns:a16="http://schemas.microsoft.com/office/drawing/2014/main" id="{9A83129A-AA5E-8E41-AEBE-4C544E13409D}"/>
              </a:ext>
            </a:extLst>
          </p:cNvPr>
          <p:cNvSpPr/>
          <p:nvPr/>
        </p:nvSpPr>
        <p:spPr>
          <a:xfrm>
            <a:off x="1118994" y="6028591"/>
            <a:ext cx="10369152" cy="1015663"/>
          </a:xfrm>
          <a:prstGeom prst="rect">
            <a:avLst/>
          </a:prstGeom>
        </p:spPr>
        <p:txBody>
          <a:bodyPr wrap="square">
            <a:spAutoFit/>
          </a:bodyPr>
          <a:lstStyle/>
          <a:p>
            <a:r>
              <a:rPr lang="en-US" altLang="zh-CN" sz="2000" dirty="0"/>
              <a:t>         </a:t>
            </a:r>
            <a:r>
              <a:rPr lang="zh-CN" altLang="zh-CN" sz="2000" dirty="0"/>
              <a:t>这个方法真正的好处是将关注点分离开。每个进程步骤互不依赖。任何一个 请求的改变都不会去修改别的地方的代码。</a:t>
            </a:r>
          </a:p>
          <a:p>
            <a:endParaRPr lang="zh-CN" altLang="en-US" sz="2000" dirty="0"/>
          </a:p>
        </p:txBody>
      </p:sp>
    </p:spTree>
    <p:extLst>
      <p:ext uri="{BB962C8B-B14F-4D97-AF65-F5344CB8AC3E}">
        <p14:creationId xmlns:p14="http://schemas.microsoft.com/office/powerpoint/2010/main" val="1764976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4.</a:t>
            </a:r>
            <a:r>
              <a:rPr lang="zh-CN" altLang="en-US" b="1" dirty="0"/>
              <a:t>使用</a:t>
            </a:r>
            <a:r>
              <a:rPr lang="en-US" altLang="zh-CN" b="1" dirty="0"/>
              <a:t>AJAX</a:t>
            </a:r>
            <a:r>
              <a:rPr lang="zh-CN" altLang="en-US" b="1" dirty="0"/>
              <a:t>获取数据</a:t>
            </a:r>
            <a:endParaRPr lang="zh-CN" altLang="en-US" dirty="0"/>
          </a:p>
        </p:txBody>
      </p:sp>
      <p:pic>
        <p:nvPicPr>
          <p:cNvPr id="5" name="Picture 2" descr="https://ss0.baidu.com/94o3dSag_xI4khGko9WTAnF6hhy/zhidao/pic/item/fd039245d688d43ff78ff81d7e1ed21b0ef43b3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92102" y="189434"/>
            <a:ext cx="792088" cy="57995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910630" y="1080717"/>
            <a:ext cx="10369152" cy="830997"/>
          </a:xfrm>
          <a:prstGeom prst="rect">
            <a:avLst/>
          </a:prstGeom>
        </p:spPr>
        <p:txBody>
          <a:bodyPr wrap="square">
            <a:spAutoFit/>
          </a:bodyPr>
          <a:lstStyle/>
          <a:p>
            <a:r>
              <a:rPr lang="en-US" altLang="zh-CN" sz="2000" dirty="0"/>
              <a:t>         </a:t>
            </a:r>
            <a:r>
              <a:rPr lang="en-US" altLang="zh-CN" sz="2000" dirty="0" err="1"/>
              <a:t>现在我们的基本图表直接从世界银行获取数据。我们不再手动更新数据，而</a:t>
            </a:r>
            <a:r>
              <a:rPr lang="en-US" altLang="zh-CN" sz="2000" dirty="0"/>
              <a:t> </a:t>
            </a:r>
            <a:r>
              <a:rPr lang="en-US" altLang="zh-CN" sz="2000" dirty="0" err="1"/>
              <a:t>是当世界银行更新数据时，我们的图表也会自动更新</a:t>
            </a:r>
            <a:endParaRPr lang="zh-CN" altLang="en-US" sz="2000" dirty="0"/>
          </a:p>
        </p:txBody>
      </p:sp>
      <p:pic>
        <p:nvPicPr>
          <p:cNvPr id="3" name="图片 2">
            <a:extLst>
              <a:ext uri="{FF2B5EF4-FFF2-40B4-BE49-F238E27FC236}">
                <a16:creationId xmlns:a16="http://schemas.microsoft.com/office/drawing/2014/main" id="{235EA435-AC05-BD47-92C5-712644D9026D}"/>
              </a:ext>
            </a:extLst>
          </p:cNvPr>
          <p:cNvPicPr>
            <a:picLocks noChangeAspect="1"/>
          </p:cNvPicPr>
          <p:nvPr/>
        </p:nvPicPr>
        <p:blipFill>
          <a:blip r:embed="rId3"/>
          <a:stretch>
            <a:fillRect/>
          </a:stretch>
        </p:blipFill>
        <p:spPr>
          <a:xfrm>
            <a:off x="2616615" y="1857468"/>
            <a:ext cx="6813165" cy="4564267"/>
          </a:xfrm>
          <a:prstGeom prst="rect">
            <a:avLst/>
          </a:prstGeom>
        </p:spPr>
      </p:pic>
    </p:spTree>
    <p:extLst>
      <p:ext uri="{BB962C8B-B14F-4D97-AF65-F5344CB8AC3E}">
        <p14:creationId xmlns:p14="http://schemas.microsoft.com/office/powerpoint/2010/main" val="948111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412431" y="2106226"/>
            <a:ext cx="2047135" cy="2047869"/>
            <a:chOff x="304800" y="673100"/>
            <a:chExt cx="4000500" cy="4000500"/>
          </a:xfrm>
          <a:effectLst>
            <a:outerShdw blurRad="444500" dist="2540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5" name="椭圆 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6" name="组合 5"/>
          <p:cNvGrpSpPr/>
          <p:nvPr/>
        </p:nvGrpSpPr>
        <p:grpSpPr>
          <a:xfrm>
            <a:off x="4327755" y="2106226"/>
            <a:ext cx="2047135" cy="2047869"/>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8" name="椭圆 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9" name="组合 8"/>
          <p:cNvGrpSpPr/>
          <p:nvPr/>
        </p:nvGrpSpPr>
        <p:grpSpPr>
          <a:xfrm>
            <a:off x="2217869" y="2061643"/>
            <a:ext cx="2047135" cy="2047869"/>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11" name="椭圆 1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grpSp>
        <p:nvGrpSpPr>
          <p:cNvPr id="12" name="组合 11"/>
          <p:cNvGrpSpPr/>
          <p:nvPr/>
        </p:nvGrpSpPr>
        <p:grpSpPr>
          <a:xfrm>
            <a:off x="8500663" y="2106226"/>
            <a:ext cx="2047135" cy="2047869"/>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Text" lastClr="000000"/>
                </a:solidFill>
                <a:latin typeface="Calibri"/>
                <a:ea typeface="宋体"/>
              </a:endParaRPr>
            </a:p>
          </p:txBody>
        </p:sp>
        <p:sp>
          <p:nvSpPr>
            <p:cNvPr id="14" name="椭圆 1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fontAlgn="auto">
                <a:spcBef>
                  <a:spcPts val="0"/>
                </a:spcBef>
                <a:spcAft>
                  <a:spcPts val="0"/>
                </a:spcAft>
                <a:defRPr/>
              </a:pPr>
              <a:endParaRPr lang="zh-CN" altLang="en-US" sz="2400" kern="0">
                <a:solidFill>
                  <a:sysClr val="window" lastClr="FFFFFF"/>
                </a:solidFill>
                <a:latin typeface="Calibri"/>
                <a:ea typeface="宋体"/>
              </a:endParaRPr>
            </a:p>
          </p:txBody>
        </p:sp>
      </p:grpSp>
      <p:sp>
        <p:nvSpPr>
          <p:cNvPr id="15" name="矩形 14"/>
          <p:cNvSpPr/>
          <p:nvPr/>
        </p:nvSpPr>
        <p:spPr>
          <a:xfrm>
            <a:off x="2631103" y="2459620"/>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谢</a:t>
            </a:r>
          </a:p>
        </p:txBody>
      </p:sp>
      <p:sp>
        <p:nvSpPr>
          <p:cNvPr id="16" name="矩形 15"/>
          <p:cNvSpPr/>
          <p:nvPr/>
        </p:nvSpPr>
        <p:spPr>
          <a:xfrm>
            <a:off x="4763256" y="2504203"/>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谢</a:t>
            </a:r>
          </a:p>
        </p:txBody>
      </p:sp>
      <p:sp>
        <p:nvSpPr>
          <p:cNvPr id="17" name="矩形 16"/>
          <p:cNvSpPr/>
          <p:nvPr/>
        </p:nvSpPr>
        <p:spPr>
          <a:xfrm>
            <a:off x="6836540" y="2504203"/>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观</a:t>
            </a:r>
          </a:p>
        </p:txBody>
      </p:sp>
      <p:sp>
        <p:nvSpPr>
          <p:cNvPr id="18" name="矩形 17"/>
          <p:cNvSpPr/>
          <p:nvPr/>
        </p:nvSpPr>
        <p:spPr>
          <a:xfrm>
            <a:off x="8939557" y="2504203"/>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看</a:t>
            </a:r>
          </a:p>
        </p:txBody>
      </p:sp>
      <p:sp>
        <p:nvSpPr>
          <p:cNvPr id="102" name="椭圆 101"/>
          <p:cNvSpPr/>
          <p:nvPr/>
        </p:nvSpPr>
        <p:spPr>
          <a:xfrm>
            <a:off x="6418762" y="3761896"/>
            <a:ext cx="667790" cy="668032"/>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3" name="椭圆 102"/>
          <p:cNvSpPr/>
          <p:nvPr/>
        </p:nvSpPr>
        <p:spPr>
          <a:xfrm>
            <a:off x="7941671" y="4061049"/>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4" name="椭圆 103"/>
          <p:cNvSpPr/>
          <p:nvPr/>
        </p:nvSpPr>
        <p:spPr>
          <a:xfrm>
            <a:off x="3722065" y="4061528"/>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5" name="椭圆 104"/>
          <p:cNvSpPr/>
          <p:nvPr/>
        </p:nvSpPr>
        <p:spPr>
          <a:xfrm>
            <a:off x="3327005" y="4219348"/>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6" name="椭圆 105"/>
          <p:cNvSpPr/>
          <p:nvPr/>
        </p:nvSpPr>
        <p:spPr>
          <a:xfrm>
            <a:off x="8552443" y="4067741"/>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7" name="椭圆 106"/>
          <p:cNvSpPr/>
          <p:nvPr/>
        </p:nvSpPr>
        <p:spPr>
          <a:xfrm>
            <a:off x="4401952" y="4057732"/>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8" name="椭圆 107"/>
          <p:cNvSpPr/>
          <p:nvPr/>
        </p:nvSpPr>
        <p:spPr>
          <a:xfrm>
            <a:off x="9056058" y="4232982"/>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9" name="椭圆 108"/>
          <p:cNvSpPr/>
          <p:nvPr/>
        </p:nvSpPr>
        <p:spPr>
          <a:xfrm>
            <a:off x="5452600" y="4103891"/>
            <a:ext cx="333895" cy="334016"/>
          </a:xfrm>
          <a:prstGeom prst="ellipse">
            <a:avLst/>
          </a:prstGeom>
          <a:solidFill>
            <a:schemeClr val="accent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0" name="椭圆 109"/>
          <p:cNvSpPr/>
          <p:nvPr/>
        </p:nvSpPr>
        <p:spPr>
          <a:xfrm>
            <a:off x="9287631" y="4059338"/>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1" name="椭圆 110"/>
          <p:cNvSpPr/>
          <p:nvPr/>
        </p:nvSpPr>
        <p:spPr>
          <a:xfrm>
            <a:off x="5854179" y="4070082"/>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2" name="椭圆 111"/>
          <p:cNvSpPr/>
          <p:nvPr/>
        </p:nvSpPr>
        <p:spPr>
          <a:xfrm>
            <a:off x="10131204" y="4135610"/>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3" name="椭圆 112"/>
          <p:cNvSpPr/>
          <p:nvPr/>
        </p:nvSpPr>
        <p:spPr>
          <a:xfrm>
            <a:off x="8186122" y="3815945"/>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4" name="椭圆 113"/>
          <p:cNvSpPr/>
          <p:nvPr/>
        </p:nvSpPr>
        <p:spPr>
          <a:xfrm>
            <a:off x="3079611" y="4233361"/>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5" name="椭圆 114"/>
          <p:cNvSpPr/>
          <p:nvPr/>
        </p:nvSpPr>
        <p:spPr>
          <a:xfrm>
            <a:off x="6296272" y="3908668"/>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6" name="椭圆 115"/>
          <p:cNvSpPr/>
          <p:nvPr/>
        </p:nvSpPr>
        <p:spPr>
          <a:xfrm>
            <a:off x="4593643" y="3986577"/>
            <a:ext cx="429479" cy="429634"/>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7" name="椭圆 116"/>
          <p:cNvSpPr/>
          <p:nvPr/>
        </p:nvSpPr>
        <p:spPr>
          <a:xfrm>
            <a:off x="7086553" y="4056909"/>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8" name="椭圆 117"/>
          <p:cNvSpPr/>
          <p:nvPr/>
        </p:nvSpPr>
        <p:spPr>
          <a:xfrm>
            <a:off x="1928437" y="4061354"/>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9" name="椭圆 118"/>
          <p:cNvSpPr/>
          <p:nvPr/>
        </p:nvSpPr>
        <p:spPr>
          <a:xfrm>
            <a:off x="1548208" y="4236369"/>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0" name="椭圆 119"/>
          <p:cNvSpPr/>
          <p:nvPr/>
        </p:nvSpPr>
        <p:spPr>
          <a:xfrm>
            <a:off x="4015475" y="3816935"/>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1" name="椭圆 120"/>
          <p:cNvSpPr/>
          <p:nvPr/>
        </p:nvSpPr>
        <p:spPr>
          <a:xfrm>
            <a:off x="2573390" y="4132120"/>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2" name="椭圆 121"/>
          <p:cNvSpPr/>
          <p:nvPr/>
        </p:nvSpPr>
        <p:spPr>
          <a:xfrm>
            <a:off x="8545492" y="3918263"/>
            <a:ext cx="183161" cy="183228"/>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3" name="椭圆 122"/>
          <p:cNvSpPr/>
          <p:nvPr/>
        </p:nvSpPr>
        <p:spPr>
          <a:xfrm>
            <a:off x="10625429" y="4048959"/>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Tree>
    <p:extLst>
      <p:ext uri="{BB962C8B-B14F-4D97-AF65-F5344CB8AC3E}">
        <p14:creationId xmlns:p14="http://schemas.microsoft.com/office/powerpoint/2010/main" val="23714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Effect transition="in" filter="fade">
                                      <p:cBhvr>
                                        <p:cTn id="9" dur="500"/>
                                        <p:tgtEl>
                                          <p:spTgt spid="102"/>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103"/>
                                        </p:tgtEl>
                                        <p:attrNameLst>
                                          <p:attrName>style.visibility</p:attrName>
                                        </p:attrNameLst>
                                      </p:cBhvr>
                                      <p:to>
                                        <p:strVal val="visible"/>
                                      </p:to>
                                    </p:set>
                                    <p:anim calcmode="lin" valueType="num">
                                      <p:cBhvr>
                                        <p:cTn id="12" dur="500" fill="hold"/>
                                        <p:tgtEl>
                                          <p:spTgt spid="103"/>
                                        </p:tgtEl>
                                        <p:attrNameLst>
                                          <p:attrName>ppt_w</p:attrName>
                                        </p:attrNameLst>
                                      </p:cBhvr>
                                      <p:tavLst>
                                        <p:tav tm="0">
                                          <p:val>
                                            <p:fltVal val="0"/>
                                          </p:val>
                                        </p:tav>
                                        <p:tav tm="100000">
                                          <p:val>
                                            <p:strVal val="#ppt_w"/>
                                          </p:val>
                                        </p:tav>
                                      </p:tavLst>
                                    </p:anim>
                                    <p:anim calcmode="lin" valueType="num">
                                      <p:cBhvr>
                                        <p:cTn id="13" dur="500" fill="hold"/>
                                        <p:tgtEl>
                                          <p:spTgt spid="103"/>
                                        </p:tgtEl>
                                        <p:attrNameLst>
                                          <p:attrName>ppt_h</p:attrName>
                                        </p:attrNameLst>
                                      </p:cBhvr>
                                      <p:tavLst>
                                        <p:tav tm="0">
                                          <p:val>
                                            <p:fltVal val="0"/>
                                          </p:val>
                                        </p:tav>
                                        <p:tav tm="100000">
                                          <p:val>
                                            <p:strVal val="#ppt_h"/>
                                          </p:val>
                                        </p:tav>
                                      </p:tavLst>
                                    </p:anim>
                                    <p:animEffect transition="in" filter="fade">
                                      <p:cBhvr>
                                        <p:cTn id="14" dur="500"/>
                                        <p:tgtEl>
                                          <p:spTgt spid="10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04"/>
                                        </p:tgtEl>
                                        <p:attrNameLst>
                                          <p:attrName>style.visibility</p:attrName>
                                        </p:attrNameLst>
                                      </p:cBhvr>
                                      <p:to>
                                        <p:strVal val="visible"/>
                                      </p:to>
                                    </p:set>
                                    <p:anim calcmode="lin" valueType="num">
                                      <p:cBhvr>
                                        <p:cTn id="17" dur="500" fill="hold"/>
                                        <p:tgtEl>
                                          <p:spTgt spid="104"/>
                                        </p:tgtEl>
                                        <p:attrNameLst>
                                          <p:attrName>ppt_w</p:attrName>
                                        </p:attrNameLst>
                                      </p:cBhvr>
                                      <p:tavLst>
                                        <p:tav tm="0">
                                          <p:val>
                                            <p:fltVal val="0"/>
                                          </p:val>
                                        </p:tav>
                                        <p:tav tm="100000">
                                          <p:val>
                                            <p:strVal val="#ppt_w"/>
                                          </p:val>
                                        </p:tav>
                                      </p:tavLst>
                                    </p:anim>
                                    <p:anim calcmode="lin" valueType="num">
                                      <p:cBhvr>
                                        <p:cTn id="18" dur="500" fill="hold"/>
                                        <p:tgtEl>
                                          <p:spTgt spid="104"/>
                                        </p:tgtEl>
                                        <p:attrNameLst>
                                          <p:attrName>ppt_h</p:attrName>
                                        </p:attrNameLst>
                                      </p:cBhvr>
                                      <p:tavLst>
                                        <p:tav tm="0">
                                          <p:val>
                                            <p:fltVal val="0"/>
                                          </p:val>
                                        </p:tav>
                                        <p:tav tm="100000">
                                          <p:val>
                                            <p:strVal val="#ppt_h"/>
                                          </p:val>
                                        </p:tav>
                                      </p:tavLst>
                                    </p:anim>
                                    <p:animEffect transition="in" filter="fade">
                                      <p:cBhvr>
                                        <p:cTn id="19" dur="500"/>
                                        <p:tgtEl>
                                          <p:spTgt spid="10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 calcmode="lin" valueType="num">
                                      <p:cBhvr>
                                        <p:cTn id="22" dur="500" fill="hold"/>
                                        <p:tgtEl>
                                          <p:spTgt spid="105"/>
                                        </p:tgtEl>
                                        <p:attrNameLst>
                                          <p:attrName>ppt_w</p:attrName>
                                        </p:attrNameLst>
                                      </p:cBhvr>
                                      <p:tavLst>
                                        <p:tav tm="0">
                                          <p:val>
                                            <p:fltVal val="0"/>
                                          </p:val>
                                        </p:tav>
                                        <p:tav tm="100000">
                                          <p:val>
                                            <p:strVal val="#ppt_w"/>
                                          </p:val>
                                        </p:tav>
                                      </p:tavLst>
                                    </p:anim>
                                    <p:anim calcmode="lin" valueType="num">
                                      <p:cBhvr>
                                        <p:cTn id="23" dur="500" fill="hold"/>
                                        <p:tgtEl>
                                          <p:spTgt spid="105"/>
                                        </p:tgtEl>
                                        <p:attrNameLst>
                                          <p:attrName>ppt_h</p:attrName>
                                        </p:attrNameLst>
                                      </p:cBhvr>
                                      <p:tavLst>
                                        <p:tav tm="0">
                                          <p:val>
                                            <p:fltVal val="0"/>
                                          </p:val>
                                        </p:tav>
                                        <p:tav tm="100000">
                                          <p:val>
                                            <p:strVal val="#ppt_h"/>
                                          </p:val>
                                        </p:tav>
                                      </p:tavLst>
                                    </p:anim>
                                    <p:animEffect transition="in" filter="fade">
                                      <p:cBhvr>
                                        <p:cTn id="24" dur="500"/>
                                        <p:tgtEl>
                                          <p:spTgt spid="105"/>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106"/>
                                        </p:tgtEl>
                                        <p:attrNameLst>
                                          <p:attrName>style.visibility</p:attrName>
                                        </p:attrNameLst>
                                      </p:cBhvr>
                                      <p:to>
                                        <p:strVal val="visible"/>
                                      </p:to>
                                    </p:set>
                                    <p:anim calcmode="lin" valueType="num">
                                      <p:cBhvr>
                                        <p:cTn id="27" dur="500" fill="hold"/>
                                        <p:tgtEl>
                                          <p:spTgt spid="106"/>
                                        </p:tgtEl>
                                        <p:attrNameLst>
                                          <p:attrName>ppt_w</p:attrName>
                                        </p:attrNameLst>
                                      </p:cBhvr>
                                      <p:tavLst>
                                        <p:tav tm="0">
                                          <p:val>
                                            <p:fltVal val="0"/>
                                          </p:val>
                                        </p:tav>
                                        <p:tav tm="100000">
                                          <p:val>
                                            <p:strVal val="#ppt_w"/>
                                          </p:val>
                                        </p:tav>
                                      </p:tavLst>
                                    </p:anim>
                                    <p:anim calcmode="lin" valueType="num">
                                      <p:cBhvr>
                                        <p:cTn id="28" dur="500" fill="hold"/>
                                        <p:tgtEl>
                                          <p:spTgt spid="106"/>
                                        </p:tgtEl>
                                        <p:attrNameLst>
                                          <p:attrName>ppt_h</p:attrName>
                                        </p:attrNameLst>
                                      </p:cBhvr>
                                      <p:tavLst>
                                        <p:tav tm="0">
                                          <p:val>
                                            <p:fltVal val="0"/>
                                          </p:val>
                                        </p:tav>
                                        <p:tav tm="100000">
                                          <p:val>
                                            <p:strVal val="#ppt_h"/>
                                          </p:val>
                                        </p:tav>
                                      </p:tavLst>
                                    </p:anim>
                                    <p:animEffect transition="in" filter="fade">
                                      <p:cBhvr>
                                        <p:cTn id="29" dur="500"/>
                                        <p:tgtEl>
                                          <p:spTgt spid="10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07"/>
                                        </p:tgtEl>
                                        <p:attrNameLst>
                                          <p:attrName>style.visibility</p:attrName>
                                        </p:attrNameLst>
                                      </p:cBhvr>
                                      <p:to>
                                        <p:strVal val="visible"/>
                                      </p:to>
                                    </p:set>
                                    <p:anim calcmode="lin" valueType="num">
                                      <p:cBhvr>
                                        <p:cTn id="32" dur="500" fill="hold"/>
                                        <p:tgtEl>
                                          <p:spTgt spid="107"/>
                                        </p:tgtEl>
                                        <p:attrNameLst>
                                          <p:attrName>ppt_w</p:attrName>
                                        </p:attrNameLst>
                                      </p:cBhvr>
                                      <p:tavLst>
                                        <p:tav tm="0">
                                          <p:val>
                                            <p:fltVal val="0"/>
                                          </p:val>
                                        </p:tav>
                                        <p:tav tm="100000">
                                          <p:val>
                                            <p:strVal val="#ppt_w"/>
                                          </p:val>
                                        </p:tav>
                                      </p:tavLst>
                                    </p:anim>
                                    <p:anim calcmode="lin" valueType="num">
                                      <p:cBhvr>
                                        <p:cTn id="33" dur="500" fill="hold"/>
                                        <p:tgtEl>
                                          <p:spTgt spid="107"/>
                                        </p:tgtEl>
                                        <p:attrNameLst>
                                          <p:attrName>ppt_h</p:attrName>
                                        </p:attrNameLst>
                                      </p:cBhvr>
                                      <p:tavLst>
                                        <p:tav tm="0">
                                          <p:val>
                                            <p:fltVal val="0"/>
                                          </p:val>
                                        </p:tav>
                                        <p:tav tm="100000">
                                          <p:val>
                                            <p:strVal val="#ppt_h"/>
                                          </p:val>
                                        </p:tav>
                                      </p:tavLst>
                                    </p:anim>
                                    <p:animEffect transition="in" filter="fade">
                                      <p:cBhvr>
                                        <p:cTn id="34" dur="500"/>
                                        <p:tgtEl>
                                          <p:spTgt spid="10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08"/>
                                        </p:tgtEl>
                                        <p:attrNameLst>
                                          <p:attrName>style.visibility</p:attrName>
                                        </p:attrNameLst>
                                      </p:cBhvr>
                                      <p:to>
                                        <p:strVal val="visible"/>
                                      </p:to>
                                    </p:set>
                                    <p:anim calcmode="lin" valueType="num">
                                      <p:cBhvr>
                                        <p:cTn id="37" dur="500" fill="hold"/>
                                        <p:tgtEl>
                                          <p:spTgt spid="108"/>
                                        </p:tgtEl>
                                        <p:attrNameLst>
                                          <p:attrName>ppt_w</p:attrName>
                                        </p:attrNameLst>
                                      </p:cBhvr>
                                      <p:tavLst>
                                        <p:tav tm="0">
                                          <p:val>
                                            <p:fltVal val="0"/>
                                          </p:val>
                                        </p:tav>
                                        <p:tav tm="100000">
                                          <p:val>
                                            <p:strVal val="#ppt_w"/>
                                          </p:val>
                                        </p:tav>
                                      </p:tavLst>
                                    </p:anim>
                                    <p:anim calcmode="lin" valueType="num">
                                      <p:cBhvr>
                                        <p:cTn id="38" dur="500" fill="hold"/>
                                        <p:tgtEl>
                                          <p:spTgt spid="108"/>
                                        </p:tgtEl>
                                        <p:attrNameLst>
                                          <p:attrName>ppt_h</p:attrName>
                                        </p:attrNameLst>
                                      </p:cBhvr>
                                      <p:tavLst>
                                        <p:tav tm="0">
                                          <p:val>
                                            <p:fltVal val="0"/>
                                          </p:val>
                                        </p:tav>
                                        <p:tav tm="100000">
                                          <p:val>
                                            <p:strVal val="#ppt_h"/>
                                          </p:val>
                                        </p:tav>
                                      </p:tavLst>
                                    </p:anim>
                                    <p:animEffect transition="in" filter="fade">
                                      <p:cBhvr>
                                        <p:cTn id="39" dur="500"/>
                                        <p:tgtEl>
                                          <p:spTgt spid="10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9"/>
                                        </p:tgtEl>
                                        <p:attrNameLst>
                                          <p:attrName>style.visibility</p:attrName>
                                        </p:attrNameLst>
                                      </p:cBhvr>
                                      <p:to>
                                        <p:strVal val="visible"/>
                                      </p:to>
                                    </p:set>
                                    <p:anim calcmode="lin" valueType="num">
                                      <p:cBhvr>
                                        <p:cTn id="42" dur="500" fill="hold"/>
                                        <p:tgtEl>
                                          <p:spTgt spid="109"/>
                                        </p:tgtEl>
                                        <p:attrNameLst>
                                          <p:attrName>ppt_w</p:attrName>
                                        </p:attrNameLst>
                                      </p:cBhvr>
                                      <p:tavLst>
                                        <p:tav tm="0">
                                          <p:val>
                                            <p:fltVal val="0"/>
                                          </p:val>
                                        </p:tav>
                                        <p:tav tm="100000">
                                          <p:val>
                                            <p:strVal val="#ppt_w"/>
                                          </p:val>
                                        </p:tav>
                                      </p:tavLst>
                                    </p:anim>
                                    <p:anim calcmode="lin" valueType="num">
                                      <p:cBhvr>
                                        <p:cTn id="43" dur="500" fill="hold"/>
                                        <p:tgtEl>
                                          <p:spTgt spid="109"/>
                                        </p:tgtEl>
                                        <p:attrNameLst>
                                          <p:attrName>ppt_h</p:attrName>
                                        </p:attrNameLst>
                                      </p:cBhvr>
                                      <p:tavLst>
                                        <p:tav tm="0">
                                          <p:val>
                                            <p:fltVal val="0"/>
                                          </p:val>
                                        </p:tav>
                                        <p:tav tm="100000">
                                          <p:val>
                                            <p:strVal val="#ppt_h"/>
                                          </p:val>
                                        </p:tav>
                                      </p:tavLst>
                                    </p:anim>
                                    <p:animEffect transition="in" filter="fade">
                                      <p:cBhvr>
                                        <p:cTn id="44" dur="500"/>
                                        <p:tgtEl>
                                          <p:spTgt spid="109"/>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110"/>
                                        </p:tgtEl>
                                        <p:attrNameLst>
                                          <p:attrName>style.visibility</p:attrName>
                                        </p:attrNameLst>
                                      </p:cBhvr>
                                      <p:to>
                                        <p:strVal val="visible"/>
                                      </p:to>
                                    </p:set>
                                    <p:anim calcmode="lin" valueType="num">
                                      <p:cBhvr>
                                        <p:cTn id="47" dur="500" fill="hold"/>
                                        <p:tgtEl>
                                          <p:spTgt spid="110"/>
                                        </p:tgtEl>
                                        <p:attrNameLst>
                                          <p:attrName>ppt_w</p:attrName>
                                        </p:attrNameLst>
                                      </p:cBhvr>
                                      <p:tavLst>
                                        <p:tav tm="0">
                                          <p:val>
                                            <p:fltVal val="0"/>
                                          </p:val>
                                        </p:tav>
                                        <p:tav tm="100000">
                                          <p:val>
                                            <p:strVal val="#ppt_w"/>
                                          </p:val>
                                        </p:tav>
                                      </p:tavLst>
                                    </p:anim>
                                    <p:anim calcmode="lin" valueType="num">
                                      <p:cBhvr>
                                        <p:cTn id="48" dur="500" fill="hold"/>
                                        <p:tgtEl>
                                          <p:spTgt spid="110"/>
                                        </p:tgtEl>
                                        <p:attrNameLst>
                                          <p:attrName>ppt_h</p:attrName>
                                        </p:attrNameLst>
                                      </p:cBhvr>
                                      <p:tavLst>
                                        <p:tav tm="0">
                                          <p:val>
                                            <p:fltVal val="0"/>
                                          </p:val>
                                        </p:tav>
                                        <p:tav tm="100000">
                                          <p:val>
                                            <p:strVal val="#ppt_h"/>
                                          </p:val>
                                        </p:tav>
                                      </p:tavLst>
                                    </p:anim>
                                    <p:animEffect transition="in" filter="fade">
                                      <p:cBhvr>
                                        <p:cTn id="49" dur="500"/>
                                        <p:tgtEl>
                                          <p:spTgt spid="110"/>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111"/>
                                        </p:tgtEl>
                                        <p:attrNameLst>
                                          <p:attrName>style.visibility</p:attrName>
                                        </p:attrNameLst>
                                      </p:cBhvr>
                                      <p:to>
                                        <p:strVal val="visible"/>
                                      </p:to>
                                    </p:set>
                                    <p:anim calcmode="lin" valueType="num">
                                      <p:cBhvr>
                                        <p:cTn id="52" dur="500" fill="hold"/>
                                        <p:tgtEl>
                                          <p:spTgt spid="111"/>
                                        </p:tgtEl>
                                        <p:attrNameLst>
                                          <p:attrName>ppt_w</p:attrName>
                                        </p:attrNameLst>
                                      </p:cBhvr>
                                      <p:tavLst>
                                        <p:tav tm="0">
                                          <p:val>
                                            <p:fltVal val="0"/>
                                          </p:val>
                                        </p:tav>
                                        <p:tav tm="100000">
                                          <p:val>
                                            <p:strVal val="#ppt_w"/>
                                          </p:val>
                                        </p:tav>
                                      </p:tavLst>
                                    </p:anim>
                                    <p:anim calcmode="lin" valueType="num">
                                      <p:cBhvr>
                                        <p:cTn id="53" dur="500" fill="hold"/>
                                        <p:tgtEl>
                                          <p:spTgt spid="111"/>
                                        </p:tgtEl>
                                        <p:attrNameLst>
                                          <p:attrName>ppt_h</p:attrName>
                                        </p:attrNameLst>
                                      </p:cBhvr>
                                      <p:tavLst>
                                        <p:tav tm="0">
                                          <p:val>
                                            <p:fltVal val="0"/>
                                          </p:val>
                                        </p:tav>
                                        <p:tav tm="100000">
                                          <p:val>
                                            <p:strVal val="#ppt_h"/>
                                          </p:val>
                                        </p:tav>
                                      </p:tavLst>
                                    </p:anim>
                                    <p:animEffect transition="in" filter="fade">
                                      <p:cBhvr>
                                        <p:cTn id="54" dur="500"/>
                                        <p:tgtEl>
                                          <p:spTgt spid="11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p:cTn id="57" dur="500" fill="hold"/>
                                        <p:tgtEl>
                                          <p:spTgt spid="112"/>
                                        </p:tgtEl>
                                        <p:attrNameLst>
                                          <p:attrName>ppt_w</p:attrName>
                                        </p:attrNameLst>
                                      </p:cBhvr>
                                      <p:tavLst>
                                        <p:tav tm="0">
                                          <p:val>
                                            <p:fltVal val="0"/>
                                          </p:val>
                                        </p:tav>
                                        <p:tav tm="100000">
                                          <p:val>
                                            <p:strVal val="#ppt_w"/>
                                          </p:val>
                                        </p:tav>
                                      </p:tavLst>
                                    </p:anim>
                                    <p:anim calcmode="lin" valueType="num">
                                      <p:cBhvr>
                                        <p:cTn id="58" dur="500" fill="hold"/>
                                        <p:tgtEl>
                                          <p:spTgt spid="112"/>
                                        </p:tgtEl>
                                        <p:attrNameLst>
                                          <p:attrName>ppt_h</p:attrName>
                                        </p:attrNameLst>
                                      </p:cBhvr>
                                      <p:tavLst>
                                        <p:tav tm="0">
                                          <p:val>
                                            <p:fltVal val="0"/>
                                          </p:val>
                                        </p:tav>
                                        <p:tav tm="100000">
                                          <p:val>
                                            <p:strVal val="#ppt_h"/>
                                          </p:val>
                                        </p:tav>
                                      </p:tavLst>
                                    </p:anim>
                                    <p:animEffect transition="in" filter="fade">
                                      <p:cBhvr>
                                        <p:cTn id="59" dur="500"/>
                                        <p:tgtEl>
                                          <p:spTgt spid="112"/>
                                        </p:tgtEl>
                                      </p:cBhvr>
                                    </p:animEffect>
                                  </p:childTnLst>
                                </p:cTn>
                              </p:par>
                              <p:par>
                                <p:cTn id="60" presetID="53" presetClass="entr" presetSubtype="16" fill="hold" grpId="0" nodeType="withEffect">
                                  <p:stCondLst>
                                    <p:cond delay="400"/>
                                  </p:stCondLst>
                                  <p:childTnLst>
                                    <p:set>
                                      <p:cBhvr>
                                        <p:cTn id="61" dur="1" fill="hold">
                                          <p:stCondLst>
                                            <p:cond delay="0"/>
                                          </p:stCondLst>
                                        </p:cTn>
                                        <p:tgtEl>
                                          <p:spTgt spid="113"/>
                                        </p:tgtEl>
                                        <p:attrNameLst>
                                          <p:attrName>style.visibility</p:attrName>
                                        </p:attrNameLst>
                                      </p:cBhvr>
                                      <p:to>
                                        <p:strVal val="visible"/>
                                      </p:to>
                                    </p:set>
                                    <p:anim calcmode="lin" valueType="num">
                                      <p:cBhvr>
                                        <p:cTn id="62" dur="500" fill="hold"/>
                                        <p:tgtEl>
                                          <p:spTgt spid="113"/>
                                        </p:tgtEl>
                                        <p:attrNameLst>
                                          <p:attrName>ppt_w</p:attrName>
                                        </p:attrNameLst>
                                      </p:cBhvr>
                                      <p:tavLst>
                                        <p:tav tm="0">
                                          <p:val>
                                            <p:fltVal val="0"/>
                                          </p:val>
                                        </p:tav>
                                        <p:tav tm="100000">
                                          <p:val>
                                            <p:strVal val="#ppt_w"/>
                                          </p:val>
                                        </p:tav>
                                      </p:tavLst>
                                    </p:anim>
                                    <p:anim calcmode="lin" valueType="num">
                                      <p:cBhvr>
                                        <p:cTn id="63" dur="500" fill="hold"/>
                                        <p:tgtEl>
                                          <p:spTgt spid="113"/>
                                        </p:tgtEl>
                                        <p:attrNameLst>
                                          <p:attrName>ppt_h</p:attrName>
                                        </p:attrNameLst>
                                      </p:cBhvr>
                                      <p:tavLst>
                                        <p:tav tm="0">
                                          <p:val>
                                            <p:fltVal val="0"/>
                                          </p:val>
                                        </p:tav>
                                        <p:tav tm="100000">
                                          <p:val>
                                            <p:strVal val="#ppt_h"/>
                                          </p:val>
                                        </p:tav>
                                      </p:tavLst>
                                    </p:anim>
                                    <p:animEffect transition="in" filter="fade">
                                      <p:cBhvr>
                                        <p:cTn id="64" dur="500"/>
                                        <p:tgtEl>
                                          <p:spTgt spid="11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114"/>
                                        </p:tgtEl>
                                        <p:attrNameLst>
                                          <p:attrName>style.visibility</p:attrName>
                                        </p:attrNameLst>
                                      </p:cBhvr>
                                      <p:to>
                                        <p:strVal val="visible"/>
                                      </p:to>
                                    </p:set>
                                    <p:anim calcmode="lin" valueType="num">
                                      <p:cBhvr>
                                        <p:cTn id="67" dur="500" fill="hold"/>
                                        <p:tgtEl>
                                          <p:spTgt spid="114"/>
                                        </p:tgtEl>
                                        <p:attrNameLst>
                                          <p:attrName>ppt_w</p:attrName>
                                        </p:attrNameLst>
                                      </p:cBhvr>
                                      <p:tavLst>
                                        <p:tav tm="0">
                                          <p:val>
                                            <p:fltVal val="0"/>
                                          </p:val>
                                        </p:tav>
                                        <p:tav tm="100000">
                                          <p:val>
                                            <p:strVal val="#ppt_w"/>
                                          </p:val>
                                        </p:tav>
                                      </p:tavLst>
                                    </p:anim>
                                    <p:anim calcmode="lin" valueType="num">
                                      <p:cBhvr>
                                        <p:cTn id="68" dur="500" fill="hold"/>
                                        <p:tgtEl>
                                          <p:spTgt spid="114"/>
                                        </p:tgtEl>
                                        <p:attrNameLst>
                                          <p:attrName>ppt_h</p:attrName>
                                        </p:attrNameLst>
                                      </p:cBhvr>
                                      <p:tavLst>
                                        <p:tav tm="0">
                                          <p:val>
                                            <p:fltVal val="0"/>
                                          </p:val>
                                        </p:tav>
                                        <p:tav tm="100000">
                                          <p:val>
                                            <p:strVal val="#ppt_h"/>
                                          </p:val>
                                        </p:tav>
                                      </p:tavLst>
                                    </p:anim>
                                    <p:animEffect transition="in" filter="fade">
                                      <p:cBhvr>
                                        <p:cTn id="69" dur="500"/>
                                        <p:tgtEl>
                                          <p:spTgt spid="11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115"/>
                                        </p:tgtEl>
                                        <p:attrNameLst>
                                          <p:attrName>style.visibility</p:attrName>
                                        </p:attrNameLst>
                                      </p:cBhvr>
                                      <p:to>
                                        <p:strVal val="visible"/>
                                      </p:to>
                                    </p:set>
                                    <p:anim calcmode="lin" valueType="num">
                                      <p:cBhvr>
                                        <p:cTn id="72" dur="500" fill="hold"/>
                                        <p:tgtEl>
                                          <p:spTgt spid="115"/>
                                        </p:tgtEl>
                                        <p:attrNameLst>
                                          <p:attrName>ppt_w</p:attrName>
                                        </p:attrNameLst>
                                      </p:cBhvr>
                                      <p:tavLst>
                                        <p:tav tm="0">
                                          <p:val>
                                            <p:fltVal val="0"/>
                                          </p:val>
                                        </p:tav>
                                        <p:tav tm="100000">
                                          <p:val>
                                            <p:strVal val="#ppt_w"/>
                                          </p:val>
                                        </p:tav>
                                      </p:tavLst>
                                    </p:anim>
                                    <p:anim calcmode="lin" valueType="num">
                                      <p:cBhvr>
                                        <p:cTn id="73" dur="500" fill="hold"/>
                                        <p:tgtEl>
                                          <p:spTgt spid="115"/>
                                        </p:tgtEl>
                                        <p:attrNameLst>
                                          <p:attrName>ppt_h</p:attrName>
                                        </p:attrNameLst>
                                      </p:cBhvr>
                                      <p:tavLst>
                                        <p:tav tm="0">
                                          <p:val>
                                            <p:fltVal val="0"/>
                                          </p:val>
                                        </p:tav>
                                        <p:tav tm="100000">
                                          <p:val>
                                            <p:strVal val="#ppt_h"/>
                                          </p:val>
                                        </p:tav>
                                      </p:tavLst>
                                    </p:anim>
                                    <p:animEffect transition="in" filter="fade">
                                      <p:cBhvr>
                                        <p:cTn id="74" dur="500"/>
                                        <p:tgtEl>
                                          <p:spTgt spid="11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p:cTn id="77" dur="500" fill="hold"/>
                                        <p:tgtEl>
                                          <p:spTgt spid="116"/>
                                        </p:tgtEl>
                                        <p:attrNameLst>
                                          <p:attrName>ppt_w</p:attrName>
                                        </p:attrNameLst>
                                      </p:cBhvr>
                                      <p:tavLst>
                                        <p:tav tm="0">
                                          <p:val>
                                            <p:fltVal val="0"/>
                                          </p:val>
                                        </p:tav>
                                        <p:tav tm="100000">
                                          <p:val>
                                            <p:strVal val="#ppt_w"/>
                                          </p:val>
                                        </p:tav>
                                      </p:tavLst>
                                    </p:anim>
                                    <p:anim calcmode="lin" valueType="num">
                                      <p:cBhvr>
                                        <p:cTn id="78" dur="500" fill="hold"/>
                                        <p:tgtEl>
                                          <p:spTgt spid="116"/>
                                        </p:tgtEl>
                                        <p:attrNameLst>
                                          <p:attrName>ppt_h</p:attrName>
                                        </p:attrNameLst>
                                      </p:cBhvr>
                                      <p:tavLst>
                                        <p:tav tm="0">
                                          <p:val>
                                            <p:fltVal val="0"/>
                                          </p:val>
                                        </p:tav>
                                        <p:tav tm="100000">
                                          <p:val>
                                            <p:strVal val="#ppt_h"/>
                                          </p:val>
                                        </p:tav>
                                      </p:tavLst>
                                    </p:anim>
                                    <p:animEffect transition="in" filter="fade">
                                      <p:cBhvr>
                                        <p:cTn id="79" dur="500"/>
                                        <p:tgtEl>
                                          <p:spTgt spid="116"/>
                                        </p:tgtEl>
                                      </p:cBhvr>
                                    </p:animEffect>
                                  </p:childTnLst>
                                </p:cTn>
                              </p:par>
                              <p:par>
                                <p:cTn id="80" presetID="53" presetClass="entr" presetSubtype="16" fill="hold" grpId="0" nodeType="withEffect">
                                  <p:stCondLst>
                                    <p:cond delay="400"/>
                                  </p:stCondLst>
                                  <p:childTnLst>
                                    <p:set>
                                      <p:cBhvr>
                                        <p:cTn id="81" dur="1" fill="hold">
                                          <p:stCondLst>
                                            <p:cond delay="0"/>
                                          </p:stCondLst>
                                        </p:cTn>
                                        <p:tgtEl>
                                          <p:spTgt spid="117"/>
                                        </p:tgtEl>
                                        <p:attrNameLst>
                                          <p:attrName>style.visibility</p:attrName>
                                        </p:attrNameLst>
                                      </p:cBhvr>
                                      <p:to>
                                        <p:strVal val="visible"/>
                                      </p:to>
                                    </p:set>
                                    <p:anim calcmode="lin" valueType="num">
                                      <p:cBhvr>
                                        <p:cTn id="82" dur="500" fill="hold"/>
                                        <p:tgtEl>
                                          <p:spTgt spid="117"/>
                                        </p:tgtEl>
                                        <p:attrNameLst>
                                          <p:attrName>ppt_w</p:attrName>
                                        </p:attrNameLst>
                                      </p:cBhvr>
                                      <p:tavLst>
                                        <p:tav tm="0">
                                          <p:val>
                                            <p:fltVal val="0"/>
                                          </p:val>
                                        </p:tav>
                                        <p:tav tm="100000">
                                          <p:val>
                                            <p:strVal val="#ppt_w"/>
                                          </p:val>
                                        </p:tav>
                                      </p:tavLst>
                                    </p:anim>
                                    <p:anim calcmode="lin" valueType="num">
                                      <p:cBhvr>
                                        <p:cTn id="83" dur="500" fill="hold"/>
                                        <p:tgtEl>
                                          <p:spTgt spid="117"/>
                                        </p:tgtEl>
                                        <p:attrNameLst>
                                          <p:attrName>ppt_h</p:attrName>
                                        </p:attrNameLst>
                                      </p:cBhvr>
                                      <p:tavLst>
                                        <p:tav tm="0">
                                          <p:val>
                                            <p:fltVal val="0"/>
                                          </p:val>
                                        </p:tav>
                                        <p:tav tm="100000">
                                          <p:val>
                                            <p:strVal val="#ppt_h"/>
                                          </p:val>
                                        </p:tav>
                                      </p:tavLst>
                                    </p:anim>
                                    <p:animEffect transition="in" filter="fade">
                                      <p:cBhvr>
                                        <p:cTn id="84" dur="500"/>
                                        <p:tgtEl>
                                          <p:spTgt spid="11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118"/>
                                        </p:tgtEl>
                                        <p:attrNameLst>
                                          <p:attrName>style.visibility</p:attrName>
                                        </p:attrNameLst>
                                      </p:cBhvr>
                                      <p:to>
                                        <p:strVal val="visible"/>
                                      </p:to>
                                    </p:set>
                                    <p:anim calcmode="lin" valueType="num">
                                      <p:cBhvr>
                                        <p:cTn id="87" dur="500" fill="hold"/>
                                        <p:tgtEl>
                                          <p:spTgt spid="118"/>
                                        </p:tgtEl>
                                        <p:attrNameLst>
                                          <p:attrName>ppt_w</p:attrName>
                                        </p:attrNameLst>
                                      </p:cBhvr>
                                      <p:tavLst>
                                        <p:tav tm="0">
                                          <p:val>
                                            <p:fltVal val="0"/>
                                          </p:val>
                                        </p:tav>
                                        <p:tav tm="100000">
                                          <p:val>
                                            <p:strVal val="#ppt_w"/>
                                          </p:val>
                                        </p:tav>
                                      </p:tavLst>
                                    </p:anim>
                                    <p:anim calcmode="lin" valueType="num">
                                      <p:cBhvr>
                                        <p:cTn id="88" dur="500" fill="hold"/>
                                        <p:tgtEl>
                                          <p:spTgt spid="118"/>
                                        </p:tgtEl>
                                        <p:attrNameLst>
                                          <p:attrName>ppt_h</p:attrName>
                                        </p:attrNameLst>
                                      </p:cBhvr>
                                      <p:tavLst>
                                        <p:tav tm="0">
                                          <p:val>
                                            <p:fltVal val="0"/>
                                          </p:val>
                                        </p:tav>
                                        <p:tav tm="100000">
                                          <p:val>
                                            <p:strVal val="#ppt_h"/>
                                          </p:val>
                                        </p:tav>
                                      </p:tavLst>
                                    </p:anim>
                                    <p:animEffect transition="in" filter="fade">
                                      <p:cBhvr>
                                        <p:cTn id="89" dur="500"/>
                                        <p:tgtEl>
                                          <p:spTgt spid="11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19"/>
                                        </p:tgtEl>
                                        <p:attrNameLst>
                                          <p:attrName>style.visibility</p:attrName>
                                        </p:attrNameLst>
                                      </p:cBhvr>
                                      <p:to>
                                        <p:strVal val="visible"/>
                                      </p:to>
                                    </p:set>
                                    <p:anim calcmode="lin" valueType="num">
                                      <p:cBhvr>
                                        <p:cTn id="92" dur="500" fill="hold"/>
                                        <p:tgtEl>
                                          <p:spTgt spid="119"/>
                                        </p:tgtEl>
                                        <p:attrNameLst>
                                          <p:attrName>ppt_w</p:attrName>
                                        </p:attrNameLst>
                                      </p:cBhvr>
                                      <p:tavLst>
                                        <p:tav tm="0">
                                          <p:val>
                                            <p:fltVal val="0"/>
                                          </p:val>
                                        </p:tav>
                                        <p:tav tm="100000">
                                          <p:val>
                                            <p:strVal val="#ppt_w"/>
                                          </p:val>
                                        </p:tav>
                                      </p:tavLst>
                                    </p:anim>
                                    <p:anim calcmode="lin" valueType="num">
                                      <p:cBhvr>
                                        <p:cTn id="93" dur="500" fill="hold"/>
                                        <p:tgtEl>
                                          <p:spTgt spid="119"/>
                                        </p:tgtEl>
                                        <p:attrNameLst>
                                          <p:attrName>ppt_h</p:attrName>
                                        </p:attrNameLst>
                                      </p:cBhvr>
                                      <p:tavLst>
                                        <p:tav tm="0">
                                          <p:val>
                                            <p:fltVal val="0"/>
                                          </p:val>
                                        </p:tav>
                                        <p:tav tm="100000">
                                          <p:val>
                                            <p:strVal val="#ppt_h"/>
                                          </p:val>
                                        </p:tav>
                                      </p:tavLst>
                                    </p:anim>
                                    <p:animEffect transition="in" filter="fade">
                                      <p:cBhvr>
                                        <p:cTn id="94" dur="500"/>
                                        <p:tgtEl>
                                          <p:spTgt spid="119"/>
                                        </p:tgtEl>
                                      </p:cBhvr>
                                    </p:animEffect>
                                  </p:childTnLst>
                                </p:cTn>
                              </p:par>
                              <p:par>
                                <p:cTn id="95" presetID="53" presetClass="entr" presetSubtype="16" fill="hold" grpId="0" nodeType="withEffect">
                                  <p:stCondLst>
                                    <p:cond delay="400"/>
                                  </p:stCondLst>
                                  <p:childTnLst>
                                    <p:set>
                                      <p:cBhvr>
                                        <p:cTn id="96" dur="1" fill="hold">
                                          <p:stCondLst>
                                            <p:cond delay="0"/>
                                          </p:stCondLst>
                                        </p:cTn>
                                        <p:tgtEl>
                                          <p:spTgt spid="120"/>
                                        </p:tgtEl>
                                        <p:attrNameLst>
                                          <p:attrName>style.visibility</p:attrName>
                                        </p:attrNameLst>
                                      </p:cBhvr>
                                      <p:to>
                                        <p:strVal val="visible"/>
                                      </p:to>
                                    </p:set>
                                    <p:anim calcmode="lin" valueType="num">
                                      <p:cBhvr>
                                        <p:cTn id="97" dur="500" fill="hold"/>
                                        <p:tgtEl>
                                          <p:spTgt spid="120"/>
                                        </p:tgtEl>
                                        <p:attrNameLst>
                                          <p:attrName>ppt_w</p:attrName>
                                        </p:attrNameLst>
                                      </p:cBhvr>
                                      <p:tavLst>
                                        <p:tav tm="0">
                                          <p:val>
                                            <p:fltVal val="0"/>
                                          </p:val>
                                        </p:tav>
                                        <p:tav tm="100000">
                                          <p:val>
                                            <p:strVal val="#ppt_w"/>
                                          </p:val>
                                        </p:tav>
                                      </p:tavLst>
                                    </p:anim>
                                    <p:anim calcmode="lin" valueType="num">
                                      <p:cBhvr>
                                        <p:cTn id="98" dur="500" fill="hold"/>
                                        <p:tgtEl>
                                          <p:spTgt spid="120"/>
                                        </p:tgtEl>
                                        <p:attrNameLst>
                                          <p:attrName>ppt_h</p:attrName>
                                        </p:attrNameLst>
                                      </p:cBhvr>
                                      <p:tavLst>
                                        <p:tav tm="0">
                                          <p:val>
                                            <p:fltVal val="0"/>
                                          </p:val>
                                        </p:tav>
                                        <p:tav tm="100000">
                                          <p:val>
                                            <p:strVal val="#ppt_h"/>
                                          </p:val>
                                        </p:tav>
                                      </p:tavLst>
                                    </p:anim>
                                    <p:animEffect transition="in" filter="fade">
                                      <p:cBhvr>
                                        <p:cTn id="99" dur="500"/>
                                        <p:tgtEl>
                                          <p:spTgt spid="120"/>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121"/>
                                        </p:tgtEl>
                                        <p:attrNameLst>
                                          <p:attrName>style.visibility</p:attrName>
                                        </p:attrNameLst>
                                      </p:cBhvr>
                                      <p:to>
                                        <p:strVal val="visible"/>
                                      </p:to>
                                    </p:set>
                                    <p:anim calcmode="lin" valueType="num">
                                      <p:cBhvr>
                                        <p:cTn id="102" dur="500" fill="hold"/>
                                        <p:tgtEl>
                                          <p:spTgt spid="121"/>
                                        </p:tgtEl>
                                        <p:attrNameLst>
                                          <p:attrName>ppt_w</p:attrName>
                                        </p:attrNameLst>
                                      </p:cBhvr>
                                      <p:tavLst>
                                        <p:tav tm="0">
                                          <p:val>
                                            <p:fltVal val="0"/>
                                          </p:val>
                                        </p:tav>
                                        <p:tav tm="100000">
                                          <p:val>
                                            <p:strVal val="#ppt_w"/>
                                          </p:val>
                                        </p:tav>
                                      </p:tavLst>
                                    </p:anim>
                                    <p:anim calcmode="lin" valueType="num">
                                      <p:cBhvr>
                                        <p:cTn id="103" dur="500" fill="hold"/>
                                        <p:tgtEl>
                                          <p:spTgt spid="121"/>
                                        </p:tgtEl>
                                        <p:attrNameLst>
                                          <p:attrName>ppt_h</p:attrName>
                                        </p:attrNameLst>
                                      </p:cBhvr>
                                      <p:tavLst>
                                        <p:tav tm="0">
                                          <p:val>
                                            <p:fltVal val="0"/>
                                          </p:val>
                                        </p:tav>
                                        <p:tav tm="100000">
                                          <p:val>
                                            <p:strVal val="#ppt_h"/>
                                          </p:val>
                                        </p:tav>
                                      </p:tavLst>
                                    </p:anim>
                                    <p:animEffect transition="in" filter="fade">
                                      <p:cBhvr>
                                        <p:cTn id="104" dur="500"/>
                                        <p:tgtEl>
                                          <p:spTgt spid="121"/>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122"/>
                                        </p:tgtEl>
                                        <p:attrNameLst>
                                          <p:attrName>style.visibility</p:attrName>
                                        </p:attrNameLst>
                                      </p:cBhvr>
                                      <p:to>
                                        <p:strVal val="visible"/>
                                      </p:to>
                                    </p:set>
                                    <p:anim calcmode="lin" valueType="num">
                                      <p:cBhvr>
                                        <p:cTn id="107" dur="500" fill="hold"/>
                                        <p:tgtEl>
                                          <p:spTgt spid="122"/>
                                        </p:tgtEl>
                                        <p:attrNameLst>
                                          <p:attrName>ppt_w</p:attrName>
                                        </p:attrNameLst>
                                      </p:cBhvr>
                                      <p:tavLst>
                                        <p:tav tm="0">
                                          <p:val>
                                            <p:fltVal val="0"/>
                                          </p:val>
                                        </p:tav>
                                        <p:tav tm="100000">
                                          <p:val>
                                            <p:strVal val="#ppt_w"/>
                                          </p:val>
                                        </p:tav>
                                      </p:tavLst>
                                    </p:anim>
                                    <p:anim calcmode="lin" valueType="num">
                                      <p:cBhvr>
                                        <p:cTn id="108" dur="500" fill="hold"/>
                                        <p:tgtEl>
                                          <p:spTgt spid="122"/>
                                        </p:tgtEl>
                                        <p:attrNameLst>
                                          <p:attrName>ppt_h</p:attrName>
                                        </p:attrNameLst>
                                      </p:cBhvr>
                                      <p:tavLst>
                                        <p:tav tm="0">
                                          <p:val>
                                            <p:fltVal val="0"/>
                                          </p:val>
                                        </p:tav>
                                        <p:tav tm="100000">
                                          <p:val>
                                            <p:strVal val="#ppt_h"/>
                                          </p:val>
                                        </p:tav>
                                      </p:tavLst>
                                    </p:anim>
                                    <p:animEffect transition="in" filter="fade">
                                      <p:cBhvr>
                                        <p:cTn id="109" dur="500"/>
                                        <p:tgtEl>
                                          <p:spTgt spid="122"/>
                                        </p:tgtEl>
                                      </p:cBhvr>
                                    </p:animEffect>
                                  </p:childTnLst>
                                </p:cTn>
                              </p:par>
                              <p:par>
                                <p:cTn id="110" presetID="53" presetClass="entr" presetSubtype="16" fill="hold" grpId="0" nodeType="withEffect">
                                  <p:stCondLst>
                                    <p:cond delay="200"/>
                                  </p:stCondLst>
                                  <p:childTnLst>
                                    <p:set>
                                      <p:cBhvr>
                                        <p:cTn id="111" dur="1" fill="hold">
                                          <p:stCondLst>
                                            <p:cond delay="0"/>
                                          </p:stCondLst>
                                        </p:cTn>
                                        <p:tgtEl>
                                          <p:spTgt spid="123"/>
                                        </p:tgtEl>
                                        <p:attrNameLst>
                                          <p:attrName>style.visibility</p:attrName>
                                        </p:attrNameLst>
                                      </p:cBhvr>
                                      <p:to>
                                        <p:strVal val="visible"/>
                                      </p:to>
                                    </p:set>
                                    <p:anim calcmode="lin" valueType="num">
                                      <p:cBhvr>
                                        <p:cTn id="112" dur="500" fill="hold"/>
                                        <p:tgtEl>
                                          <p:spTgt spid="123"/>
                                        </p:tgtEl>
                                        <p:attrNameLst>
                                          <p:attrName>ppt_w</p:attrName>
                                        </p:attrNameLst>
                                      </p:cBhvr>
                                      <p:tavLst>
                                        <p:tav tm="0">
                                          <p:val>
                                            <p:fltVal val="0"/>
                                          </p:val>
                                        </p:tav>
                                        <p:tav tm="100000">
                                          <p:val>
                                            <p:strVal val="#ppt_w"/>
                                          </p:val>
                                        </p:tav>
                                      </p:tavLst>
                                    </p:anim>
                                    <p:anim calcmode="lin" valueType="num">
                                      <p:cBhvr>
                                        <p:cTn id="113" dur="500" fill="hold"/>
                                        <p:tgtEl>
                                          <p:spTgt spid="123"/>
                                        </p:tgtEl>
                                        <p:attrNameLst>
                                          <p:attrName>ppt_h</p:attrName>
                                        </p:attrNameLst>
                                      </p:cBhvr>
                                      <p:tavLst>
                                        <p:tav tm="0">
                                          <p:val>
                                            <p:fltVal val="0"/>
                                          </p:val>
                                        </p:tav>
                                        <p:tav tm="100000">
                                          <p:val>
                                            <p:strVal val="#ppt_h"/>
                                          </p:val>
                                        </p:tav>
                                      </p:tavLst>
                                    </p:anim>
                                    <p:animEffect transition="in" filter="fade">
                                      <p:cBhvr>
                                        <p:cTn id="114"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sz="2800" b="1" dirty="0"/>
              <a:t>1.</a:t>
            </a:r>
            <a:r>
              <a:rPr lang="zh-CN" altLang="en-US" b="1" dirty="0"/>
              <a:t>选择图表内容</a:t>
            </a:r>
            <a:endParaRPr lang="zh-CN" altLang="en-US" sz="2800" b="1" dirty="0"/>
          </a:p>
        </p:txBody>
      </p:sp>
      <p:sp>
        <p:nvSpPr>
          <p:cNvPr id="4" name="矩形 3"/>
          <p:cNvSpPr/>
          <p:nvPr/>
        </p:nvSpPr>
        <p:spPr>
          <a:xfrm>
            <a:off x="262558" y="1032214"/>
            <a:ext cx="6768752" cy="461665"/>
          </a:xfrm>
          <a:prstGeom prst="rect">
            <a:avLst/>
          </a:prstGeom>
        </p:spPr>
        <p:txBody>
          <a:bodyPr wrap="square">
            <a:spAutoFit/>
          </a:bodyPr>
          <a:lstStyle/>
          <a:p>
            <a:pPr indent="300038" eaLnBrk="0" hangingPunct="0">
              <a:tabLst>
                <a:tab pos="457200" algn="l"/>
              </a:tabLst>
              <a:defRPr/>
            </a:pPr>
            <a:r>
              <a:rPr lang="zh-CN" altLang="en-US" b="1" dirty="0">
                <a:solidFill>
                  <a:schemeClr val="tx1">
                    <a:lumMod val="85000"/>
                    <a:lumOff val="15000"/>
                  </a:schemeClr>
                </a:solidFill>
                <a:latin typeface="微软雅黑" pitchFamily="34" charset="-122"/>
                <a:ea typeface="微软雅黑" pitchFamily="34" charset="-122"/>
              </a:rPr>
              <a:t>第二步：引入需要的</a:t>
            </a:r>
            <a:r>
              <a:rPr lang="en-US" altLang="zh-CN" b="1" dirty="0">
                <a:solidFill>
                  <a:schemeClr val="tx1">
                    <a:lumMod val="85000"/>
                    <a:lumOff val="15000"/>
                  </a:schemeClr>
                </a:solidFill>
                <a:latin typeface="微软雅黑" pitchFamily="34" charset="-122"/>
                <a:ea typeface="微软雅黑" pitchFamily="34" charset="-122"/>
              </a:rPr>
              <a:t>JavaScript</a:t>
            </a:r>
            <a:r>
              <a:rPr lang="zh-CN" altLang="en-US" b="1" dirty="0">
                <a:solidFill>
                  <a:schemeClr val="tx1">
                    <a:lumMod val="85000"/>
                    <a:lumOff val="15000"/>
                  </a:schemeClr>
                </a:solidFill>
                <a:latin typeface="微软雅黑" pitchFamily="34" charset="-122"/>
                <a:ea typeface="微软雅黑" pitchFamily="34" charset="-122"/>
              </a:rPr>
              <a:t>类库</a:t>
            </a:r>
            <a:endParaRPr lang="zh-CN" altLang="en-US" sz="2400" b="1" dirty="0">
              <a:solidFill>
                <a:schemeClr val="tx1">
                  <a:lumMod val="85000"/>
                  <a:lumOff val="15000"/>
                </a:schemeClr>
              </a:solidFill>
              <a:latin typeface="微软雅黑" pitchFamily="34" charset="-122"/>
              <a:ea typeface="微软雅黑" pitchFamily="34" charset="-122"/>
            </a:endParaRPr>
          </a:p>
        </p:txBody>
      </p:sp>
      <p:sp>
        <p:nvSpPr>
          <p:cNvPr id="5" name="矩形 4"/>
          <p:cNvSpPr/>
          <p:nvPr/>
        </p:nvSpPr>
        <p:spPr>
          <a:xfrm>
            <a:off x="982638" y="1989633"/>
            <a:ext cx="10729192" cy="830997"/>
          </a:xfrm>
          <a:prstGeom prst="rect">
            <a:avLst/>
          </a:prstGeom>
        </p:spPr>
        <p:txBody>
          <a:bodyPr wrap="square">
            <a:spAutoFit/>
          </a:bodyPr>
          <a:lstStyle/>
          <a:p>
            <a:pPr indent="300038" eaLnBrk="0" hangingPunct="0">
              <a:tabLst>
                <a:tab pos="457200" algn="l"/>
              </a:tabLst>
              <a:defRPr/>
            </a:pPr>
            <a:r>
              <a:rPr lang="zh-CN" altLang="en-US" sz="2000" dirty="0"/>
              <a:t>    </a:t>
            </a:r>
            <a:r>
              <a:rPr lang="en-US" altLang="zh-CN" sz="2000" dirty="0" err="1"/>
              <a:t>因为我们要使用Flot库来创建图表，所以我们需要在我们的网页中把它加载</a:t>
            </a:r>
            <a:r>
              <a:rPr lang="en-US" altLang="zh-CN" sz="2000" dirty="0"/>
              <a:t> </a:t>
            </a:r>
            <a:r>
              <a:rPr lang="en-US" altLang="zh-CN" sz="2000" dirty="0" err="1"/>
              <a:t>进来。因为Flot依赖jQuery,所以我们还需要在页面中将jQuery也加载进来</a:t>
            </a:r>
            <a:r>
              <a:rPr lang="en-US" altLang="zh-CN" sz="2000" dirty="0"/>
              <a:t>。</a:t>
            </a:r>
            <a:endParaRPr lang="zh-CN" altLang="en-US" sz="2000" dirty="0">
              <a:solidFill>
                <a:schemeClr val="tx1">
                  <a:lumMod val="85000"/>
                  <a:lumOff val="15000"/>
                </a:schemeClr>
              </a:solidFill>
              <a:latin typeface="微软雅黑" pitchFamily="34" charset="-122"/>
              <a:ea typeface="微软雅黑" pitchFamily="34" charset="-122"/>
            </a:endParaRPr>
          </a:p>
        </p:txBody>
      </p:sp>
      <p:sp>
        <p:nvSpPr>
          <p:cNvPr id="2" name="矩形 1"/>
          <p:cNvSpPr/>
          <p:nvPr/>
        </p:nvSpPr>
        <p:spPr>
          <a:xfrm>
            <a:off x="707895" y="3447315"/>
            <a:ext cx="11060066" cy="1938992"/>
          </a:xfrm>
          <a:prstGeom prst="rect">
            <a:avLst/>
          </a:prstGeom>
        </p:spPr>
        <p:txBody>
          <a:bodyPr wrap="square">
            <a:spAutoFit/>
          </a:bodyPr>
          <a:lstStyle/>
          <a:p>
            <a:r>
              <a:rPr lang="en-US" altLang="zh-CN" dirty="0"/>
              <a:t>&lt;!-- </a:t>
            </a:r>
            <a:r>
              <a:rPr lang="en-US" altLang="zh-CN" i="1" dirty="0"/>
              <a:t>Content goes here </a:t>
            </a:r>
            <a:r>
              <a:rPr lang="en-US" altLang="zh-CN" dirty="0"/>
              <a:t>--&gt;</a:t>
            </a:r>
          </a:p>
          <a:p>
            <a:r>
              <a:rPr lang="en-US" altLang="zh-CN" dirty="0"/>
              <a:t>&lt;!--</a:t>
            </a:r>
            <a:r>
              <a:rPr lang="en-US" altLang="zh-CN" i="1" dirty="0"/>
              <a:t>[if </a:t>
            </a:r>
            <a:r>
              <a:rPr lang="en-US" altLang="zh-CN" i="1" dirty="0" err="1"/>
              <a:t>lt</a:t>
            </a:r>
            <a:r>
              <a:rPr lang="en-US" altLang="zh-CN" i="1" dirty="0"/>
              <a:t> IE 9]&gt;&lt;script </a:t>
            </a:r>
            <a:r>
              <a:rPr lang="en-US" altLang="zh-CN" i="1" dirty="0" err="1"/>
              <a:t>src</a:t>
            </a:r>
            <a:r>
              <a:rPr lang="en-US" altLang="zh-CN" i="1" dirty="0"/>
              <a:t>="</a:t>
            </a:r>
            <a:r>
              <a:rPr lang="en-US" altLang="zh-CN" i="1" dirty="0" err="1"/>
              <a:t>js</a:t>
            </a:r>
            <a:r>
              <a:rPr lang="en-US" altLang="zh-CN" i="1" dirty="0"/>
              <a:t>/</a:t>
            </a:r>
            <a:r>
              <a:rPr lang="en-US" altLang="zh-CN" i="1" dirty="0" err="1"/>
              <a:t>excanvas.min.js</a:t>
            </a:r>
            <a:r>
              <a:rPr lang="en-US" altLang="zh-CN" i="1" dirty="0"/>
              <a:t>"&gt;&lt;/script&gt;&lt;![endif]</a:t>
            </a:r>
            <a:r>
              <a:rPr lang="en-US" altLang="zh-CN" dirty="0"/>
              <a:t>--&gt;</a:t>
            </a:r>
          </a:p>
          <a:p>
            <a:r>
              <a:rPr lang="en-US" altLang="zh-CN" dirty="0"/>
              <a:t>&lt;script </a:t>
            </a:r>
            <a:r>
              <a:rPr lang="en-US" altLang="zh-CN" i="1" dirty="0" err="1"/>
              <a:t>src</a:t>
            </a:r>
            <a:r>
              <a:rPr lang="en-US" altLang="zh-CN" dirty="0"/>
              <a:t>="</a:t>
            </a:r>
            <a:r>
              <a:rPr lang="en-US" altLang="zh-CN" i="1" dirty="0"/>
              <a:t>http://</a:t>
            </a:r>
            <a:r>
              <a:rPr lang="en-US" altLang="zh-CN" i="1" dirty="0" err="1"/>
              <a:t>cdnjs.cloudflare.com</a:t>
            </a:r>
            <a:r>
              <a:rPr lang="en-US" altLang="zh-CN" i="1" dirty="0"/>
              <a:t>/ajax/libs/</a:t>
            </a:r>
            <a:r>
              <a:rPr lang="en-US" altLang="zh-CN" i="1" dirty="0" err="1"/>
              <a:t>jquery</a:t>
            </a:r>
            <a:r>
              <a:rPr lang="en-US" altLang="zh-CN" i="1" dirty="0"/>
              <a:t>/1.8.3/</a:t>
            </a:r>
            <a:r>
              <a:rPr lang="en-US" altLang="zh-CN" i="1" dirty="0" err="1"/>
              <a:t>jquery.min.js</a:t>
            </a:r>
            <a:r>
              <a:rPr lang="en-US" altLang="zh-CN" dirty="0"/>
              <a:t>"&gt;&lt;/script&gt;</a:t>
            </a:r>
          </a:p>
          <a:p>
            <a:r>
              <a:rPr lang="en-US" altLang="zh-CN" dirty="0"/>
              <a:t>&lt;script </a:t>
            </a:r>
            <a:r>
              <a:rPr lang="en-US" altLang="zh-CN" i="1" dirty="0" err="1"/>
              <a:t>src</a:t>
            </a:r>
            <a:r>
              <a:rPr lang="en-US" altLang="zh-CN" dirty="0"/>
              <a:t>="</a:t>
            </a:r>
            <a:r>
              <a:rPr lang="en-US" altLang="zh-CN" i="1" dirty="0"/>
              <a:t>http://</a:t>
            </a:r>
            <a:r>
              <a:rPr lang="en-US" altLang="zh-CN" i="1" dirty="0" err="1"/>
              <a:t>cdnjs.cloudflare.com</a:t>
            </a:r>
            <a:r>
              <a:rPr lang="en-US" altLang="zh-CN" i="1" dirty="0"/>
              <a:t>/ajax/libs/</a:t>
            </a:r>
            <a:r>
              <a:rPr lang="en-US" altLang="zh-CN" i="1" dirty="0" err="1"/>
              <a:t>flot</a:t>
            </a:r>
            <a:r>
              <a:rPr lang="en-US" altLang="zh-CN" i="1" dirty="0"/>
              <a:t>/0.7/</a:t>
            </a:r>
            <a:r>
              <a:rPr lang="en-US" altLang="zh-CN" i="1" dirty="0" err="1"/>
              <a:t>jquery.flot.min.js</a:t>
            </a:r>
            <a:r>
              <a:rPr lang="en-US" altLang="zh-CN" dirty="0"/>
              <a:t>"&gt;&lt;/script&gt;</a:t>
            </a:r>
          </a:p>
        </p:txBody>
      </p:sp>
      <p:graphicFrame>
        <p:nvGraphicFramePr>
          <p:cNvPr id="11" name="图表 10"/>
          <p:cNvGraphicFramePr/>
          <p:nvPr>
            <p:extLst>
              <p:ext uri="{D42A27DB-BD31-4B8C-83A1-F6EECF244321}">
                <p14:modId xmlns:p14="http://schemas.microsoft.com/office/powerpoint/2010/main" val="2086173037"/>
              </p:ext>
            </p:extLst>
          </p:nvPr>
        </p:nvGraphicFramePr>
        <p:xfrm>
          <a:off x="10919742" y="261442"/>
          <a:ext cx="1080120" cy="4941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80350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sz="2800" b="1" dirty="0"/>
              <a:t>1.</a:t>
            </a:r>
            <a:r>
              <a:rPr lang="zh-CN" altLang="en-US" b="1" dirty="0"/>
              <a:t>选择图表内容</a:t>
            </a:r>
            <a:endParaRPr lang="zh-CN" altLang="en-US" sz="2800" b="1" dirty="0"/>
          </a:p>
        </p:txBody>
      </p:sp>
      <p:sp>
        <p:nvSpPr>
          <p:cNvPr id="4" name="矩形 3"/>
          <p:cNvSpPr/>
          <p:nvPr/>
        </p:nvSpPr>
        <p:spPr>
          <a:xfrm>
            <a:off x="262558" y="1032214"/>
            <a:ext cx="6264696" cy="461665"/>
          </a:xfrm>
          <a:prstGeom prst="rect">
            <a:avLst/>
          </a:prstGeom>
        </p:spPr>
        <p:txBody>
          <a:bodyPr wrap="square">
            <a:spAutoFit/>
          </a:bodyPr>
          <a:lstStyle/>
          <a:p>
            <a:pPr indent="300038" eaLnBrk="0" hangingPunct="0">
              <a:tabLst>
                <a:tab pos="457200" algn="l"/>
              </a:tabLst>
              <a:defRPr/>
            </a:pPr>
            <a:r>
              <a:rPr lang="zh-CN" altLang="en-US" b="1" dirty="0">
                <a:solidFill>
                  <a:schemeClr val="tx1">
                    <a:lumMod val="85000"/>
                    <a:lumOff val="15000"/>
                  </a:schemeClr>
                </a:solidFill>
                <a:latin typeface="微软雅黑" pitchFamily="34" charset="-122"/>
                <a:ea typeface="微软雅黑" pitchFamily="34" charset="-122"/>
              </a:rPr>
              <a:t>第二步：创建一个包含图表的</a:t>
            </a:r>
            <a:r>
              <a:rPr lang="en-US" altLang="zh-CN" b="1" dirty="0">
                <a:solidFill>
                  <a:schemeClr val="tx1">
                    <a:lumMod val="85000"/>
                    <a:lumOff val="15000"/>
                  </a:schemeClr>
                </a:solidFill>
                <a:latin typeface="微软雅黑" pitchFamily="34" charset="-122"/>
                <a:ea typeface="微软雅黑" pitchFamily="34" charset="-122"/>
              </a:rPr>
              <a:t>div</a:t>
            </a:r>
            <a:r>
              <a:rPr lang="zh-CN" altLang="en-US" b="1" dirty="0">
                <a:solidFill>
                  <a:schemeClr val="tx1">
                    <a:lumMod val="85000"/>
                    <a:lumOff val="15000"/>
                  </a:schemeClr>
                </a:solidFill>
                <a:latin typeface="微软雅黑" pitchFamily="34" charset="-122"/>
                <a:ea typeface="微软雅黑" pitchFamily="34" charset="-122"/>
              </a:rPr>
              <a:t>元素</a:t>
            </a:r>
            <a:endParaRPr lang="zh-CN" altLang="en-US" sz="2400" b="1" dirty="0">
              <a:solidFill>
                <a:schemeClr val="tx1">
                  <a:lumMod val="85000"/>
                  <a:lumOff val="15000"/>
                </a:schemeClr>
              </a:solidFill>
              <a:latin typeface="微软雅黑" pitchFamily="34" charset="-122"/>
              <a:ea typeface="微软雅黑" pitchFamily="34" charset="-122"/>
            </a:endParaRPr>
          </a:p>
        </p:txBody>
      </p:sp>
      <p:sp>
        <p:nvSpPr>
          <p:cNvPr id="5" name="矩形 4"/>
          <p:cNvSpPr/>
          <p:nvPr/>
        </p:nvSpPr>
        <p:spPr>
          <a:xfrm>
            <a:off x="982638" y="1940954"/>
            <a:ext cx="10729192" cy="1200329"/>
          </a:xfrm>
          <a:prstGeom prst="rect">
            <a:avLst/>
          </a:prstGeom>
        </p:spPr>
        <p:txBody>
          <a:bodyPr wrap="square">
            <a:spAutoFit/>
          </a:bodyPr>
          <a:lstStyle/>
          <a:p>
            <a:pPr indent="300038" eaLnBrk="0" hangingPunct="0">
              <a:tabLst>
                <a:tab pos="457200" algn="l"/>
              </a:tabLst>
              <a:defRPr/>
            </a:pPr>
            <a:r>
              <a:rPr lang="zh-CN" altLang="en-US" sz="2000" dirty="0"/>
              <a:t>    </a:t>
            </a:r>
            <a:r>
              <a:rPr lang="en-US" altLang="zh-CN" sz="2000" dirty="0" err="1"/>
              <a:t>在我们的页面中，我们需要创建一个div元素来包含我们将要构建的图表</a:t>
            </a:r>
            <a:r>
              <a:rPr lang="en-US" altLang="zh-CN" sz="2000" dirty="0"/>
              <a:t>。 </a:t>
            </a:r>
            <a:r>
              <a:rPr lang="en-US" altLang="zh-CN" sz="2000" dirty="0" err="1"/>
              <a:t>这个元素必须有明确的高和宽，否则Hot将不能构建图表。我们可以在CSS样式</a:t>
            </a:r>
            <a:r>
              <a:rPr lang="en-US" altLang="zh-CN" sz="2000" dirty="0"/>
              <a:t> </a:t>
            </a:r>
            <a:r>
              <a:rPr lang="en-US" altLang="zh-CN" sz="2000" dirty="0" err="1"/>
              <a:t>表中指明元素的尺寸，或者我们可以直接在元素上写内联样式</a:t>
            </a:r>
            <a:r>
              <a:rPr lang="en-US" altLang="zh-CN" sz="2000" dirty="0"/>
              <a:t>。</a:t>
            </a:r>
            <a:endParaRPr lang="zh-CN" altLang="en-US" sz="2000" dirty="0">
              <a:solidFill>
                <a:schemeClr val="tx1">
                  <a:lumMod val="85000"/>
                  <a:lumOff val="15000"/>
                </a:schemeClr>
              </a:solidFill>
              <a:latin typeface="微软雅黑" pitchFamily="34" charset="-122"/>
              <a:ea typeface="微软雅黑" pitchFamily="34" charset="-122"/>
            </a:endParaRPr>
          </a:p>
        </p:txBody>
      </p:sp>
      <p:sp>
        <p:nvSpPr>
          <p:cNvPr id="2" name="矩形 1"/>
          <p:cNvSpPr/>
          <p:nvPr/>
        </p:nvSpPr>
        <p:spPr>
          <a:xfrm>
            <a:off x="838622" y="4293890"/>
            <a:ext cx="9361040" cy="338554"/>
          </a:xfrm>
          <a:prstGeom prst="rect">
            <a:avLst/>
          </a:prstGeom>
        </p:spPr>
        <p:txBody>
          <a:bodyPr wrap="square">
            <a:spAutoFit/>
          </a:bodyPr>
          <a:lstStyle/>
          <a:p>
            <a:r>
              <a:rPr lang="en-US" altLang="zh-CN" sz="1600" dirty="0"/>
              <a:t>		&lt;div id="chart" style="width:600px;height:400px;"&gt;&lt;/div&gt;</a:t>
            </a:r>
            <a:endParaRPr lang="zh-CN" altLang="en-US" sz="1600" dirty="0"/>
          </a:p>
        </p:txBody>
      </p:sp>
      <p:graphicFrame>
        <p:nvGraphicFramePr>
          <p:cNvPr id="7" name="图表 6"/>
          <p:cNvGraphicFramePr/>
          <p:nvPr>
            <p:extLst>
              <p:ext uri="{D42A27DB-BD31-4B8C-83A1-F6EECF244321}">
                <p14:modId xmlns:p14="http://schemas.microsoft.com/office/powerpoint/2010/main" val="1318729451"/>
              </p:ext>
            </p:extLst>
          </p:nvPr>
        </p:nvGraphicFramePr>
        <p:xfrm>
          <a:off x="10919742" y="261442"/>
          <a:ext cx="1080120" cy="4941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49461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sz="2800" b="1" dirty="0"/>
              <a:t>1.</a:t>
            </a:r>
            <a:r>
              <a:rPr lang="zh-CN" altLang="en-US" b="1" dirty="0"/>
              <a:t>选择图表内容</a:t>
            </a:r>
            <a:endParaRPr lang="zh-CN" altLang="en-US" sz="2800" b="1" dirty="0"/>
          </a:p>
        </p:txBody>
      </p:sp>
      <p:sp>
        <p:nvSpPr>
          <p:cNvPr id="4" name="矩形 3"/>
          <p:cNvSpPr/>
          <p:nvPr/>
        </p:nvSpPr>
        <p:spPr>
          <a:xfrm>
            <a:off x="262558" y="1032214"/>
            <a:ext cx="6336704" cy="461665"/>
          </a:xfrm>
          <a:prstGeom prst="rect">
            <a:avLst/>
          </a:prstGeom>
        </p:spPr>
        <p:txBody>
          <a:bodyPr wrap="square">
            <a:spAutoFit/>
          </a:bodyPr>
          <a:lstStyle/>
          <a:p>
            <a:pPr indent="300038" eaLnBrk="0" hangingPunct="0">
              <a:tabLst>
                <a:tab pos="457200" algn="l"/>
              </a:tabLst>
              <a:defRPr/>
            </a:pPr>
            <a:r>
              <a:rPr lang="zh-CN" altLang="en-US" b="1" dirty="0">
                <a:solidFill>
                  <a:schemeClr val="tx1">
                    <a:lumMod val="85000"/>
                    <a:lumOff val="15000"/>
                  </a:schemeClr>
                </a:solidFill>
                <a:latin typeface="微软雅黑" pitchFamily="34" charset="-122"/>
                <a:ea typeface="微软雅黑" pitchFamily="34" charset="-122"/>
              </a:rPr>
              <a:t>第三步：准备数据</a:t>
            </a:r>
          </a:p>
        </p:txBody>
      </p:sp>
      <p:sp>
        <p:nvSpPr>
          <p:cNvPr id="5" name="矩形 4"/>
          <p:cNvSpPr/>
          <p:nvPr/>
        </p:nvSpPr>
        <p:spPr>
          <a:xfrm>
            <a:off x="982638" y="1711222"/>
            <a:ext cx="10729192" cy="1200329"/>
          </a:xfrm>
          <a:prstGeom prst="rect">
            <a:avLst/>
          </a:prstGeom>
        </p:spPr>
        <p:txBody>
          <a:bodyPr wrap="square">
            <a:spAutoFit/>
          </a:bodyPr>
          <a:lstStyle/>
          <a:p>
            <a:pPr indent="300038" eaLnBrk="0" hangingPunct="0">
              <a:tabLst>
                <a:tab pos="457200" algn="l"/>
              </a:tabLst>
              <a:defRPr/>
            </a:pPr>
            <a:r>
              <a:rPr lang="zh-CN" altLang="en-US" sz="2000" dirty="0">
                <a:solidFill>
                  <a:schemeClr val="tx1">
                    <a:lumMod val="85000"/>
                    <a:lumOff val="15000"/>
                  </a:schemeClr>
                </a:solidFill>
                <a:latin typeface="微软雅黑" pitchFamily="34" charset="-122"/>
                <a:ea typeface="微软雅黑" pitchFamily="34" charset="-122"/>
              </a:rPr>
              <a:t>在往后的例子中，我们将会看到如何从</a:t>
            </a:r>
            <a:r>
              <a:rPr lang="en-US" altLang="zh-CN" sz="2000" dirty="0">
                <a:solidFill>
                  <a:schemeClr val="tx1">
                    <a:lumMod val="85000"/>
                    <a:lumOff val="15000"/>
                  </a:schemeClr>
                </a:solidFill>
                <a:latin typeface="微软雅黑" pitchFamily="34" charset="-122"/>
                <a:ea typeface="微软雅黑" pitchFamily="34" charset="-122"/>
              </a:rPr>
              <a:t>Web</a:t>
            </a:r>
            <a:r>
              <a:rPr lang="zh-CN" altLang="en-US" sz="2000" dirty="0">
                <a:solidFill>
                  <a:schemeClr val="tx1">
                    <a:lumMod val="85000"/>
                    <a:lumOff val="15000"/>
                  </a:schemeClr>
                </a:solidFill>
                <a:latin typeface="微软雅黑" pitchFamily="34" charset="-122"/>
                <a:ea typeface="微软雅黑" pitchFamily="34" charset="-122"/>
              </a:rPr>
              <a:t>服务中直接获取数据，但是就目前这个例子来说，还是让我们先从简单的做起，并且假设我们的数据已经下载好了并且转成</a:t>
            </a:r>
            <a:r>
              <a:rPr lang="en-US" altLang="zh-CN" sz="2000" dirty="0">
                <a:solidFill>
                  <a:schemeClr val="tx1">
                    <a:lumMod val="85000"/>
                    <a:lumOff val="15000"/>
                  </a:schemeClr>
                </a:solidFill>
                <a:latin typeface="微软雅黑" pitchFamily="34" charset="-122"/>
                <a:ea typeface="微软雅黑" pitchFamily="34" charset="-122"/>
              </a:rPr>
              <a:t>JavaScript</a:t>
            </a:r>
            <a:r>
              <a:rPr lang="zh-CN" altLang="en-US" sz="2000" dirty="0">
                <a:solidFill>
                  <a:schemeClr val="tx1">
                    <a:lumMod val="85000"/>
                    <a:lumOff val="15000"/>
                  </a:schemeClr>
                </a:solidFill>
                <a:latin typeface="微软雅黑" pitchFamily="34" charset="-122"/>
                <a:ea typeface="微软雅黑" pitchFamily="34" charset="-122"/>
              </a:rPr>
              <a:t>需要的格式（为了简洁，下面展示的只是节选）</a:t>
            </a:r>
          </a:p>
        </p:txBody>
      </p:sp>
      <p:sp>
        <p:nvSpPr>
          <p:cNvPr id="2" name="矩形 1"/>
          <p:cNvSpPr/>
          <p:nvPr/>
        </p:nvSpPr>
        <p:spPr>
          <a:xfrm>
            <a:off x="982638" y="3429794"/>
            <a:ext cx="10991750" cy="1582528"/>
          </a:xfrm>
          <a:prstGeom prst="rect">
            <a:avLst/>
          </a:prstGeom>
        </p:spPr>
        <p:txBody>
          <a:bodyPr wrap="square">
            <a:spAutoFit/>
          </a:bodyPr>
          <a:lstStyle/>
          <a:p>
            <a:r>
              <a:rPr lang="de-DE" altLang="zh-CN" sz="1600" dirty="0" err="1"/>
              <a:t>var</a:t>
            </a:r>
            <a:r>
              <a:rPr lang="de-DE" altLang="zh-CN" sz="1600" dirty="0"/>
              <a:t> </a:t>
            </a:r>
            <a:r>
              <a:rPr lang="de-DE" altLang="zh-CN" sz="1600" dirty="0" err="1"/>
              <a:t>eas</a:t>
            </a:r>
            <a:r>
              <a:rPr lang="de-DE" altLang="zh-CN" sz="1600" dirty="0"/>
              <a:t> = [[1960,0.155758351823196],[1961,0.154708338465889],[1962,0.15736247758304098],// </a:t>
            </a:r>
            <a:r>
              <a:rPr lang="de-DE" altLang="zh-CN" sz="1600" dirty="0" err="1"/>
              <a:t>data</a:t>
            </a:r>
            <a:r>
              <a:rPr lang="de-DE" altLang="zh-CN" sz="1600" dirty="0"/>
              <a:t> </a:t>
            </a:r>
            <a:r>
              <a:rPr lang="de-DE" altLang="zh-CN" sz="1600" dirty="0" err="1"/>
              <a:t>continues</a:t>
            </a:r>
            <a:r>
              <a:rPr lang="de-DE" altLang="zh-CN" sz="1600" dirty="0"/>
              <a:t>...</a:t>
            </a:r>
          </a:p>
          <a:p>
            <a:r>
              <a:rPr lang="de-DE" altLang="zh-CN" sz="1600" dirty="0" err="1"/>
              <a:t>var</a:t>
            </a:r>
            <a:r>
              <a:rPr lang="de-DE" altLang="zh-CN" sz="1600" dirty="0"/>
              <a:t> </a:t>
            </a:r>
            <a:r>
              <a:rPr lang="de-DE" altLang="zh-CN" sz="1600" dirty="0" err="1"/>
              <a:t>ecs</a:t>
            </a:r>
            <a:r>
              <a:rPr lang="de-DE" altLang="zh-CN" sz="1600" dirty="0"/>
              <a:t> = [[1960,0.442123789761523],[1961,0.470625042294723],[1962,0.514526712663984],// </a:t>
            </a:r>
            <a:r>
              <a:rPr lang="de-DE" altLang="zh-CN" sz="1600" dirty="0" err="1"/>
              <a:t>data</a:t>
            </a:r>
            <a:r>
              <a:rPr lang="de-DE" altLang="zh-CN" sz="1600" dirty="0"/>
              <a:t> </a:t>
            </a:r>
            <a:r>
              <a:rPr lang="de-DE" altLang="zh-CN" sz="1600" dirty="0" err="1"/>
              <a:t>continues</a:t>
            </a:r>
            <a:r>
              <a:rPr lang="de-DE" altLang="zh-CN" sz="1600" dirty="0"/>
              <a:t>...</a:t>
            </a:r>
          </a:p>
          <a:p>
            <a:r>
              <a:rPr lang="de-DE" altLang="zh-CN" sz="1600" dirty="0" err="1"/>
              <a:t>var</a:t>
            </a:r>
            <a:r>
              <a:rPr lang="de-DE" altLang="zh-CN" sz="1600" dirty="0"/>
              <a:t> </a:t>
            </a:r>
            <a:r>
              <a:rPr lang="de-DE" altLang="zh-CN" sz="1600" dirty="0" err="1"/>
              <a:t>lcn</a:t>
            </a:r>
            <a:r>
              <a:rPr lang="de-DE" altLang="zh-CN" sz="1600" dirty="0"/>
              <a:t> = [[1960,0.0810583157769874],[1961,0.086039249513451],[1962,0.09898911106657761],// </a:t>
            </a:r>
            <a:r>
              <a:rPr lang="de-DE" altLang="zh-CN" sz="1600" dirty="0" err="1"/>
              <a:t>data</a:t>
            </a:r>
            <a:r>
              <a:rPr lang="de-DE" altLang="zh-CN" sz="1600" dirty="0"/>
              <a:t> </a:t>
            </a:r>
            <a:r>
              <a:rPr lang="de-DE" altLang="zh-CN" sz="1600" dirty="0" err="1"/>
              <a:t>continues</a:t>
            </a:r>
            <a:r>
              <a:rPr lang="de-DE" altLang="zh-CN" sz="1600" dirty="0"/>
              <a:t>...</a:t>
            </a:r>
          </a:p>
          <a:p>
            <a:r>
              <a:rPr lang="de-DE" altLang="zh-CN" sz="1600" dirty="0" err="1"/>
              <a:t>var</a:t>
            </a:r>
            <a:r>
              <a:rPr lang="de-DE" altLang="zh-CN" sz="1600" dirty="0"/>
              <a:t> mea = [[1968,0.0382776953642079],[1969,0.042624369594480696],[1970,0.0470598970641582],// </a:t>
            </a:r>
            <a:r>
              <a:rPr lang="de-DE" altLang="zh-CN" sz="1600" dirty="0" err="1"/>
              <a:t>data</a:t>
            </a:r>
            <a:r>
              <a:rPr lang="de-DE" altLang="zh-CN" sz="1600" dirty="0"/>
              <a:t> </a:t>
            </a:r>
            <a:r>
              <a:rPr lang="de-DE" altLang="zh-CN" sz="1600" dirty="0" err="1"/>
              <a:t>continues</a:t>
            </a:r>
            <a:r>
              <a:rPr lang="de-DE" altLang="zh-CN" sz="1600" dirty="0"/>
              <a:t>...</a:t>
            </a:r>
          </a:p>
          <a:p>
            <a:r>
              <a:rPr lang="de-DE" altLang="zh-CN" sz="1600" dirty="0" err="1"/>
              <a:t>var</a:t>
            </a:r>
            <a:r>
              <a:rPr lang="de-DE" altLang="zh-CN" sz="1600" dirty="0"/>
              <a:t> </a:t>
            </a:r>
            <a:r>
              <a:rPr lang="de-DE" altLang="zh-CN" sz="1600" dirty="0" err="1"/>
              <a:t>sas</a:t>
            </a:r>
            <a:r>
              <a:rPr lang="de-DE" altLang="zh-CN" sz="1600" dirty="0"/>
              <a:t> = [[1960,0.0478247732151856],[1961,0.0383225958869648],[1962,0.0388874166372837],// </a:t>
            </a:r>
            <a:r>
              <a:rPr lang="de-DE" altLang="zh-CN" sz="1600" dirty="0" err="1"/>
              <a:t>data</a:t>
            </a:r>
            <a:r>
              <a:rPr lang="de-DE" altLang="zh-CN" sz="1600" dirty="0"/>
              <a:t> </a:t>
            </a:r>
            <a:r>
              <a:rPr lang="de-DE" altLang="zh-CN" sz="1600" dirty="0" err="1"/>
              <a:t>continues</a:t>
            </a:r>
            <a:r>
              <a:rPr lang="de-DE" altLang="zh-CN" sz="1600" dirty="0"/>
              <a:t>...</a:t>
            </a:r>
          </a:p>
          <a:p>
            <a:r>
              <a:rPr lang="de-DE" altLang="zh-CN" sz="1600" dirty="0" err="1"/>
              <a:t>var</a:t>
            </a:r>
            <a:r>
              <a:rPr lang="de-DE" altLang="zh-CN" sz="1600" dirty="0"/>
              <a:t> </a:t>
            </a:r>
            <a:r>
              <a:rPr lang="de-DE" altLang="zh-CN" sz="1600" dirty="0" err="1"/>
              <a:t>ssf</a:t>
            </a:r>
            <a:r>
              <a:rPr lang="de-DE" altLang="zh-CN" sz="1600" dirty="0"/>
              <a:t> = [[1960,0.0297069247951595],[1961,0.030839996076188498],[1962,0.0334481365054735],// </a:t>
            </a:r>
            <a:r>
              <a:rPr lang="de-DE" altLang="zh-CN" sz="1600" dirty="0" err="1"/>
              <a:t>data</a:t>
            </a:r>
            <a:r>
              <a:rPr lang="de-DE" altLang="zh-CN" sz="1600" dirty="0"/>
              <a:t> </a:t>
            </a:r>
            <a:r>
              <a:rPr lang="de-DE" altLang="zh-CN" sz="1600" dirty="0" err="1"/>
              <a:t>continues</a:t>
            </a:r>
            <a:r>
              <a:rPr lang="de-DE" altLang="zh-CN" sz="1600" dirty="0"/>
              <a:t>...</a:t>
            </a:r>
            <a:endParaRPr lang="zh-CN" altLang="en-US" sz="1600" dirty="0"/>
          </a:p>
        </p:txBody>
      </p:sp>
      <p:graphicFrame>
        <p:nvGraphicFramePr>
          <p:cNvPr id="7" name="图表 6"/>
          <p:cNvGraphicFramePr/>
          <p:nvPr>
            <p:extLst>
              <p:ext uri="{D42A27DB-BD31-4B8C-83A1-F6EECF244321}">
                <p14:modId xmlns:p14="http://schemas.microsoft.com/office/powerpoint/2010/main" val="1318729451"/>
              </p:ext>
            </p:extLst>
          </p:nvPr>
        </p:nvGraphicFramePr>
        <p:xfrm>
          <a:off x="10919742" y="261442"/>
          <a:ext cx="1080120" cy="4941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36527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sz="2800" b="1" dirty="0"/>
              <a:t>1</a:t>
            </a:r>
            <a:r>
              <a:rPr lang="en-US" altLang="zh-CN" b="1" dirty="0"/>
              <a:t>.</a:t>
            </a:r>
            <a:r>
              <a:rPr lang="zh-CN" altLang="en-US" b="1" dirty="0"/>
              <a:t>选择图表内容</a:t>
            </a:r>
            <a:endParaRPr lang="zh-CN" altLang="en-US" sz="2800" b="1" dirty="0"/>
          </a:p>
        </p:txBody>
      </p:sp>
      <p:sp>
        <p:nvSpPr>
          <p:cNvPr id="4" name="矩形 3"/>
          <p:cNvSpPr/>
          <p:nvPr/>
        </p:nvSpPr>
        <p:spPr>
          <a:xfrm>
            <a:off x="262558" y="1032214"/>
            <a:ext cx="5328592" cy="461665"/>
          </a:xfrm>
          <a:prstGeom prst="rect">
            <a:avLst/>
          </a:prstGeom>
        </p:spPr>
        <p:txBody>
          <a:bodyPr wrap="square">
            <a:spAutoFit/>
          </a:bodyPr>
          <a:lstStyle/>
          <a:p>
            <a:pPr indent="300038" eaLnBrk="0" hangingPunct="0">
              <a:tabLst>
                <a:tab pos="457200" algn="l"/>
              </a:tabLst>
              <a:defRPr/>
            </a:pPr>
            <a:r>
              <a:rPr lang="zh-CN" altLang="en-US" b="1" dirty="0">
                <a:solidFill>
                  <a:schemeClr val="tx1">
                    <a:lumMod val="85000"/>
                    <a:lumOff val="15000"/>
                  </a:schemeClr>
                </a:solidFill>
                <a:latin typeface="微软雅黑" pitchFamily="34" charset="-122"/>
                <a:ea typeface="微软雅黑" pitchFamily="34" charset="-122"/>
              </a:rPr>
              <a:t>第四步：绘制图表</a:t>
            </a:r>
          </a:p>
        </p:txBody>
      </p:sp>
      <p:sp>
        <p:nvSpPr>
          <p:cNvPr id="5" name="矩形 4"/>
          <p:cNvSpPr/>
          <p:nvPr/>
        </p:nvSpPr>
        <p:spPr>
          <a:xfrm>
            <a:off x="550591" y="1493879"/>
            <a:ext cx="11377264" cy="1569660"/>
          </a:xfrm>
          <a:prstGeom prst="rect">
            <a:avLst/>
          </a:prstGeom>
        </p:spPr>
        <p:txBody>
          <a:bodyPr wrap="square">
            <a:spAutoFit/>
          </a:bodyPr>
          <a:lstStyle/>
          <a:p>
            <a:pPr indent="300038" eaLnBrk="0" hangingPunct="0">
              <a:tabLst>
                <a:tab pos="457200" algn="l"/>
              </a:tabLst>
              <a:defRPr/>
            </a:pPr>
            <a:r>
              <a:rPr lang="en-US" altLang="zh-CN" sz="2000" dirty="0">
                <a:solidFill>
                  <a:schemeClr val="tx1">
                    <a:lumMod val="85000"/>
                    <a:lumOff val="15000"/>
                  </a:schemeClr>
                </a:solidFill>
                <a:latin typeface="微软雅黑" pitchFamily="34" charset="-122"/>
                <a:ea typeface="微软雅黑" pitchFamily="34" charset="-122"/>
              </a:rPr>
              <a:t>   </a:t>
            </a:r>
            <a:r>
              <a:rPr lang="zh-CN" altLang="en-US" sz="2000" dirty="0">
                <a:solidFill>
                  <a:schemeClr val="tx1">
                    <a:lumMod val="85000"/>
                    <a:lumOff val="15000"/>
                  </a:schemeClr>
                </a:solidFill>
                <a:latin typeface="微软雅黑" pitchFamily="34" charset="-122"/>
                <a:ea typeface="微软雅黑" pitchFamily="34" charset="-122"/>
              </a:rPr>
              <a:t>在我们添加任何交互以前，让我们先把图表绘制出来。</a:t>
            </a:r>
            <a:r>
              <a:rPr lang="en-US" altLang="zh-CN" sz="2000" dirty="0" err="1">
                <a:solidFill>
                  <a:schemeClr val="tx1">
                    <a:lumMod val="85000"/>
                    <a:lumOff val="15000"/>
                  </a:schemeClr>
                </a:solidFill>
                <a:latin typeface="微软雅黑" pitchFamily="34" charset="-122"/>
                <a:ea typeface="微软雅黑" pitchFamily="34" charset="-122"/>
              </a:rPr>
              <a:t>Flot</a:t>
            </a:r>
            <a:r>
              <a:rPr lang="zh-CN" altLang="en-US" sz="2000" dirty="0">
                <a:solidFill>
                  <a:schemeClr val="tx1">
                    <a:lumMod val="85000"/>
                    <a:lumOff val="15000"/>
                  </a:schemeClr>
                </a:solidFill>
                <a:latin typeface="微软雅黑" pitchFamily="34" charset="-122"/>
                <a:ea typeface="微软雅黑" pitchFamily="34" charset="-122"/>
              </a:rPr>
              <a:t>类库提供了一个 简单的函数调用来创建静态的图像。我们调用</a:t>
            </a:r>
            <a:r>
              <a:rPr lang="en-US" altLang="zh-CN" sz="2000" dirty="0">
                <a:solidFill>
                  <a:schemeClr val="tx1">
                    <a:lumMod val="85000"/>
                    <a:lumOff val="15000"/>
                  </a:schemeClr>
                </a:solidFill>
                <a:latin typeface="微软雅黑" pitchFamily="34" charset="-122"/>
                <a:ea typeface="微软雅黑" pitchFamily="34" charset="-122"/>
              </a:rPr>
              <a:t>jQuery</a:t>
            </a:r>
            <a:r>
              <a:rPr lang="zh-CN" altLang="en-US" sz="2000" dirty="0">
                <a:solidFill>
                  <a:schemeClr val="tx1">
                    <a:lumMod val="85000"/>
                    <a:lumOff val="15000"/>
                  </a:schemeClr>
                </a:solidFill>
                <a:latin typeface="微软雅黑" pitchFamily="34" charset="-122"/>
                <a:ea typeface="微软雅黑" pitchFamily="34" charset="-122"/>
              </a:rPr>
              <a:t>扩展的</a:t>
            </a:r>
            <a:r>
              <a:rPr lang="en-US" altLang="zh-CN" sz="2000" dirty="0">
                <a:solidFill>
                  <a:schemeClr val="tx1">
                    <a:lumMod val="85000"/>
                    <a:lumOff val="15000"/>
                  </a:schemeClr>
                </a:solidFill>
                <a:latin typeface="微软雅黑" pitchFamily="34" charset="-122"/>
                <a:ea typeface="微软雅黑" pitchFamily="34" charset="-122"/>
              </a:rPr>
              <a:t>plot</a:t>
            </a:r>
            <a:r>
              <a:rPr lang="zh-CN" altLang="en-US" sz="2000" dirty="0">
                <a:solidFill>
                  <a:schemeClr val="tx1">
                    <a:lumMod val="85000"/>
                    <a:lumOff val="15000"/>
                  </a:schemeClr>
                </a:solidFill>
                <a:latin typeface="微软雅黑" pitchFamily="34" charset="-122"/>
                <a:ea typeface="微软雅黑" pitchFamily="34" charset="-122"/>
              </a:rPr>
              <a:t>函数然后传两个 参数。第一个参数表明要包含图表的</a:t>
            </a:r>
            <a:r>
              <a:rPr lang="en-US" altLang="zh-CN" sz="2000" dirty="0">
                <a:solidFill>
                  <a:schemeClr val="tx1">
                    <a:lumMod val="85000"/>
                    <a:lumOff val="15000"/>
                  </a:schemeClr>
                </a:solidFill>
                <a:latin typeface="微软雅黑" pitchFamily="34" charset="-122"/>
                <a:ea typeface="微软雅黑" pitchFamily="34" charset="-122"/>
              </a:rPr>
              <a:t>HTML</a:t>
            </a:r>
            <a:r>
              <a:rPr lang="zh-CN" altLang="en-US" sz="2000" dirty="0">
                <a:solidFill>
                  <a:schemeClr val="tx1">
                    <a:lumMod val="85000"/>
                    <a:lumOff val="15000"/>
                  </a:schemeClr>
                </a:solidFill>
                <a:latin typeface="微软雅黑" pitchFamily="34" charset="-122"/>
                <a:ea typeface="微软雅黑" pitchFamily="34" charset="-122"/>
              </a:rPr>
              <a:t>元素，第二个参数提供一个数组，数 组的内容就是先前我们定义的各地区</a:t>
            </a:r>
            <a:r>
              <a:rPr lang="en-US" altLang="zh-CN" sz="2000" dirty="0">
                <a:solidFill>
                  <a:schemeClr val="tx1">
                    <a:lumMod val="85000"/>
                    <a:lumOff val="15000"/>
                  </a:schemeClr>
                </a:solidFill>
                <a:latin typeface="微软雅黑" pitchFamily="34" charset="-122"/>
                <a:ea typeface="微软雅黑" pitchFamily="34" charset="-122"/>
              </a:rPr>
              <a:t>GDP</a:t>
            </a:r>
            <a:r>
              <a:rPr lang="zh-CN" altLang="en-US" sz="2000" dirty="0">
                <a:solidFill>
                  <a:schemeClr val="tx1">
                    <a:lumMod val="85000"/>
                    <a:lumOff val="15000"/>
                  </a:schemeClr>
                </a:solidFill>
                <a:latin typeface="微软雅黑" pitchFamily="34" charset="-122"/>
                <a:ea typeface="微软雅黑" pitchFamily="34" charset="-122"/>
              </a:rPr>
              <a:t>数据集合</a:t>
            </a:r>
          </a:p>
        </p:txBody>
      </p:sp>
      <p:sp>
        <p:nvSpPr>
          <p:cNvPr id="2" name="矩形 1"/>
          <p:cNvSpPr/>
          <p:nvPr/>
        </p:nvSpPr>
        <p:spPr>
          <a:xfrm>
            <a:off x="910630" y="3660335"/>
            <a:ext cx="5184576" cy="830997"/>
          </a:xfrm>
          <a:prstGeom prst="rect">
            <a:avLst/>
          </a:prstGeom>
        </p:spPr>
        <p:txBody>
          <a:bodyPr wrap="square">
            <a:spAutoFit/>
          </a:bodyPr>
          <a:lstStyle/>
          <a:p>
            <a:r>
              <a:rPr lang="en-US" altLang="zh-CN" sz="1600" dirty="0"/>
              <a:t>$(function() {</a:t>
            </a:r>
          </a:p>
          <a:p>
            <a:r>
              <a:rPr lang="en-US" altLang="zh-CN" sz="1600" dirty="0"/>
              <a:t>        $.plot($("#charts"), [</a:t>
            </a:r>
            <a:r>
              <a:rPr lang="en-US" altLang="zh-CN" sz="1600" dirty="0" err="1"/>
              <a:t>eas</a:t>
            </a:r>
            <a:r>
              <a:rPr lang="en-US" altLang="zh-CN" sz="1600" dirty="0"/>
              <a:t>, </a:t>
            </a:r>
            <a:r>
              <a:rPr lang="en-US" altLang="zh-CN" sz="1600" dirty="0" err="1"/>
              <a:t>ecs</a:t>
            </a:r>
            <a:r>
              <a:rPr lang="en-US" altLang="zh-CN" sz="1600" dirty="0"/>
              <a:t>, </a:t>
            </a:r>
            <a:r>
              <a:rPr lang="en-US" altLang="zh-CN" sz="1600" dirty="0" err="1"/>
              <a:t>lcn</a:t>
            </a:r>
            <a:r>
              <a:rPr lang="en-US" altLang="zh-CN" sz="1600" dirty="0"/>
              <a:t>, </a:t>
            </a:r>
            <a:r>
              <a:rPr lang="en-US" altLang="zh-CN" sz="1600" dirty="0" err="1"/>
              <a:t>mea</a:t>
            </a:r>
            <a:r>
              <a:rPr lang="en-US" altLang="zh-CN" sz="1600" dirty="0"/>
              <a:t>, </a:t>
            </a:r>
            <a:r>
              <a:rPr lang="en-US" altLang="zh-CN" sz="1600" dirty="0" err="1"/>
              <a:t>sas</a:t>
            </a:r>
            <a:r>
              <a:rPr lang="en-US" altLang="zh-CN" sz="1600" dirty="0"/>
              <a:t>, </a:t>
            </a:r>
            <a:r>
              <a:rPr lang="en-US" altLang="zh-CN" sz="1600" dirty="0" err="1"/>
              <a:t>ssf</a:t>
            </a:r>
            <a:r>
              <a:rPr lang="en-US" altLang="zh-CN" sz="1600" dirty="0"/>
              <a:t>])</a:t>
            </a:r>
          </a:p>
          <a:p>
            <a:r>
              <a:rPr lang="en-US" altLang="zh-CN" sz="1600" dirty="0"/>
              <a:t>});</a:t>
            </a:r>
          </a:p>
        </p:txBody>
      </p:sp>
      <p:graphicFrame>
        <p:nvGraphicFramePr>
          <p:cNvPr id="7" name="图表 6"/>
          <p:cNvGraphicFramePr/>
          <p:nvPr>
            <p:extLst>
              <p:ext uri="{D42A27DB-BD31-4B8C-83A1-F6EECF244321}">
                <p14:modId xmlns:p14="http://schemas.microsoft.com/office/powerpoint/2010/main" val="1318729451"/>
              </p:ext>
            </p:extLst>
          </p:nvPr>
        </p:nvGraphicFramePr>
        <p:xfrm>
          <a:off x="10919742" y="261442"/>
          <a:ext cx="1080120" cy="494197"/>
        </p:xfrm>
        <a:graphic>
          <a:graphicData uri="http://schemas.openxmlformats.org/drawingml/2006/chart">
            <c:chart xmlns:c="http://schemas.openxmlformats.org/drawingml/2006/chart" xmlns:r="http://schemas.openxmlformats.org/officeDocument/2006/relationships" r:id="rId3"/>
          </a:graphicData>
        </a:graphic>
      </p:graphicFrame>
      <p:pic>
        <p:nvPicPr>
          <p:cNvPr id="3" name="图片 2">
            <a:extLst>
              <a:ext uri="{FF2B5EF4-FFF2-40B4-BE49-F238E27FC236}">
                <a16:creationId xmlns:a16="http://schemas.microsoft.com/office/drawing/2014/main" id="{3BF2A06A-BECB-C14F-8177-FBA1CF47A46C}"/>
              </a:ext>
            </a:extLst>
          </p:cNvPr>
          <p:cNvPicPr>
            <a:picLocks noChangeAspect="1"/>
          </p:cNvPicPr>
          <p:nvPr/>
        </p:nvPicPr>
        <p:blipFill>
          <a:blip r:embed="rId4"/>
          <a:stretch>
            <a:fillRect/>
          </a:stretch>
        </p:blipFill>
        <p:spPr>
          <a:xfrm>
            <a:off x="6449186" y="2853685"/>
            <a:ext cx="5184577" cy="3425190"/>
          </a:xfrm>
          <a:prstGeom prst="rect">
            <a:avLst/>
          </a:prstGeom>
        </p:spPr>
      </p:pic>
    </p:spTree>
    <p:extLst>
      <p:ext uri="{BB962C8B-B14F-4D97-AF65-F5344CB8AC3E}">
        <p14:creationId xmlns:p14="http://schemas.microsoft.com/office/powerpoint/2010/main" val="2736527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t>1.</a:t>
            </a:r>
            <a:r>
              <a:rPr lang="zh-CN" altLang="en-US" b="1" dirty="0"/>
              <a:t>选择图表内容</a:t>
            </a:r>
            <a:endParaRPr lang="zh-CN" altLang="en-US" sz="2800" b="1" dirty="0"/>
          </a:p>
        </p:txBody>
      </p:sp>
      <p:sp>
        <p:nvSpPr>
          <p:cNvPr id="4" name="矩形 3"/>
          <p:cNvSpPr/>
          <p:nvPr/>
        </p:nvSpPr>
        <p:spPr>
          <a:xfrm>
            <a:off x="262558" y="1032214"/>
            <a:ext cx="5328592" cy="461665"/>
          </a:xfrm>
          <a:prstGeom prst="rect">
            <a:avLst/>
          </a:prstGeom>
        </p:spPr>
        <p:txBody>
          <a:bodyPr wrap="square">
            <a:spAutoFit/>
          </a:bodyPr>
          <a:lstStyle/>
          <a:p>
            <a:pPr indent="300038" eaLnBrk="0" hangingPunct="0">
              <a:tabLst>
                <a:tab pos="457200" algn="l"/>
              </a:tabLst>
              <a:defRPr/>
            </a:pPr>
            <a:r>
              <a:rPr lang="zh-CN" altLang="en-US" b="1" dirty="0">
                <a:solidFill>
                  <a:schemeClr val="tx1">
                    <a:lumMod val="85000"/>
                    <a:lumOff val="15000"/>
                  </a:schemeClr>
                </a:solidFill>
                <a:latin typeface="微软雅黑" pitchFamily="34" charset="-122"/>
                <a:ea typeface="微软雅黑" pitchFamily="34" charset="-122"/>
              </a:rPr>
              <a:t>第五步：添加控件</a:t>
            </a:r>
          </a:p>
        </p:txBody>
      </p:sp>
      <p:sp>
        <p:nvSpPr>
          <p:cNvPr id="2" name="矩形 1"/>
          <p:cNvSpPr/>
          <p:nvPr/>
        </p:nvSpPr>
        <p:spPr>
          <a:xfrm>
            <a:off x="838622" y="1470593"/>
            <a:ext cx="11161240" cy="2308324"/>
          </a:xfrm>
          <a:prstGeom prst="rect">
            <a:avLst/>
          </a:prstGeom>
        </p:spPr>
        <p:txBody>
          <a:bodyPr wrap="square">
            <a:spAutoFit/>
          </a:bodyPr>
          <a:lstStyle/>
          <a:p>
            <a:r>
              <a:rPr lang="en-US" altLang="zh-CN" sz="1600" dirty="0"/>
              <a:t>&lt;div id="controls" style="</a:t>
            </a:r>
            <a:r>
              <a:rPr lang="en-US" altLang="zh-CN" sz="1600" dirty="0" err="1"/>
              <a:t>float:left</a:t>
            </a:r>
            <a:r>
              <a:rPr lang="en-US" altLang="zh-CN" sz="1600" dirty="0"/>
              <a:t>;"&gt;</a:t>
            </a:r>
          </a:p>
          <a:p>
            <a:r>
              <a:rPr lang="en-US" altLang="zh-CN" sz="1600" dirty="0"/>
              <a:t>      &lt;p&gt;Select Regions to Include:&lt;/p&gt;</a:t>
            </a:r>
          </a:p>
          <a:p>
            <a:r>
              <a:rPr lang="en-US" altLang="zh-CN" sz="1600" dirty="0"/>
              <a:t>      &lt;label&gt;&lt;input type="checkbox" checked&gt;&lt;span style="background-color: #E41A1C"&gt;&lt;/span&gt;East Asia &amp; Pacific&lt;/label&gt;</a:t>
            </a:r>
          </a:p>
          <a:p>
            <a:r>
              <a:rPr lang="en-US" altLang="zh-CN" sz="1600" dirty="0"/>
              <a:t>      &lt;label&gt;&lt;input type="checkbox" checked&gt;&lt;span style="background-color: #377EB8"&gt;&lt;/span&gt;Europe &amp; Central Asia&lt;/label&gt;</a:t>
            </a:r>
          </a:p>
          <a:p>
            <a:r>
              <a:rPr lang="en-US" altLang="zh-CN" sz="1600" dirty="0"/>
              <a:t>      &lt;label&gt;&lt;input type="checkbox" checked&gt;&lt;span style="background-color: #4DAF4A"&gt;&lt;/span&gt;Latin America &amp; Caribbean&lt;/label&gt;</a:t>
            </a:r>
          </a:p>
          <a:p>
            <a:r>
              <a:rPr lang="en-US" altLang="zh-CN" sz="1600" dirty="0"/>
              <a:t>      &lt;label&gt;&lt;input type="checkbox" checked&gt;&lt;span style="background-color: #984EA3"&gt;&lt;/span&gt;Middle East &amp; North Africa&lt;/label&gt;</a:t>
            </a:r>
          </a:p>
          <a:p>
            <a:r>
              <a:rPr lang="en-US" altLang="zh-CN" sz="1600" dirty="0"/>
              <a:t>      &lt;label&gt;&lt;input type="checkbox" checked&gt;&lt;span style="background-color: #FF7F00"&gt;&lt;/span&gt;South Asia&lt;/label&gt;</a:t>
            </a:r>
          </a:p>
          <a:p>
            <a:r>
              <a:rPr lang="en-US" altLang="zh-CN" sz="1600" dirty="0"/>
              <a:t>      &lt;label&gt;&lt;input type="checkbox" checked&gt;&lt;span style="background-color: #FFFF33"&gt;&lt;/span&gt;Sub-Saharan Africa&lt;/label&gt;</a:t>
            </a:r>
          </a:p>
          <a:p>
            <a:r>
              <a:rPr lang="en-US" altLang="zh-CN" sz="1600" dirty="0"/>
              <a:t>&lt;/div&gt;</a:t>
            </a:r>
            <a:endParaRPr lang="zh-CN" altLang="en-US" sz="1600" dirty="0"/>
          </a:p>
        </p:txBody>
      </p:sp>
      <p:graphicFrame>
        <p:nvGraphicFramePr>
          <p:cNvPr id="7" name="图表 6"/>
          <p:cNvGraphicFramePr/>
          <p:nvPr>
            <p:extLst>
              <p:ext uri="{D42A27DB-BD31-4B8C-83A1-F6EECF244321}">
                <p14:modId xmlns:p14="http://schemas.microsoft.com/office/powerpoint/2010/main" val="1318729451"/>
              </p:ext>
            </p:extLst>
          </p:nvPr>
        </p:nvGraphicFramePr>
        <p:xfrm>
          <a:off x="10919742" y="261442"/>
          <a:ext cx="1080120" cy="494197"/>
        </p:xfrm>
        <a:graphic>
          <a:graphicData uri="http://schemas.openxmlformats.org/drawingml/2006/chart">
            <c:chart xmlns:c="http://schemas.openxmlformats.org/drawingml/2006/chart" xmlns:r="http://schemas.openxmlformats.org/officeDocument/2006/relationships" r:id="rId3"/>
          </a:graphicData>
        </a:graphic>
      </p:graphicFrame>
      <p:pic>
        <p:nvPicPr>
          <p:cNvPr id="8" name="图片 7">
            <a:extLst>
              <a:ext uri="{FF2B5EF4-FFF2-40B4-BE49-F238E27FC236}">
                <a16:creationId xmlns:a16="http://schemas.microsoft.com/office/drawing/2014/main" id="{97647336-9AAC-0148-AC83-D21D2E9DBA1B}"/>
              </a:ext>
            </a:extLst>
          </p:cNvPr>
          <p:cNvPicPr>
            <a:picLocks noChangeAspect="1"/>
          </p:cNvPicPr>
          <p:nvPr/>
        </p:nvPicPr>
        <p:blipFill>
          <a:blip r:embed="rId4"/>
          <a:stretch>
            <a:fillRect/>
          </a:stretch>
        </p:blipFill>
        <p:spPr>
          <a:xfrm>
            <a:off x="2782838" y="3790140"/>
            <a:ext cx="6264696" cy="2900718"/>
          </a:xfrm>
          <a:prstGeom prst="rect">
            <a:avLst/>
          </a:prstGeom>
        </p:spPr>
      </p:pic>
    </p:spTree>
    <p:extLst>
      <p:ext uri="{BB962C8B-B14F-4D97-AF65-F5344CB8AC3E}">
        <p14:creationId xmlns:p14="http://schemas.microsoft.com/office/powerpoint/2010/main" val="27365270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2d8dcbabbd8e112a3b19fad378e18898e3b7da"/>
  <p:tag name="ISPRING_RESOURCE_PATHS_HASH_2" val="9144ae7613d13dc28785507da5ad55263cf60c2"/>
</p:tagLst>
</file>

<file path=ppt/theme/theme1.xml><?xml version="1.0" encoding="utf-8"?>
<a:theme xmlns:a="http://schemas.openxmlformats.org/drawingml/2006/main" name="Office 主题">
  <a:themeElements>
    <a:clrScheme name="自定义 8">
      <a:dk1>
        <a:sysClr val="windowText" lastClr="000000"/>
      </a:dk1>
      <a:lt1>
        <a:sysClr val="window" lastClr="FFFFFF"/>
      </a:lt1>
      <a:dk2>
        <a:srgbClr val="7F7F7F"/>
      </a:dk2>
      <a:lt2>
        <a:srgbClr val="7F7F7F"/>
      </a:lt2>
      <a:accent1>
        <a:srgbClr val="0070C0"/>
      </a:accent1>
      <a:accent2>
        <a:srgbClr val="0070C0"/>
      </a:accent2>
      <a:accent3>
        <a:srgbClr val="0070C0"/>
      </a:accent3>
      <a:accent4>
        <a:srgbClr val="0070C0"/>
      </a:accent4>
      <a:accent5>
        <a:srgbClr val="0070C0"/>
      </a:accent5>
      <a:accent6>
        <a:srgbClr val="0070C0"/>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2841</TotalTime>
  <Words>7004</Words>
  <Application>Microsoft Macintosh PowerPoint</Application>
  <PresentationFormat>自定义</PresentationFormat>
  <Paragraphs>386</Paragraphs>
  <Slides>42</Slides>
  <Notes>18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42</vt:i4>
      </vt:variant>
    </vt:vector>
  </HeadingPairs>
  <TitlesOfParts>
    <vt:vector size="47" baseType="lpstr">
      <vt:lpstr>微软雅黑</vt:lpstr>
      <vt:lpstr>Arial</vt:lpstr>
      <vt:lpstr>Calibri</vt:lpstr>
      <vt:lpstr>Segoe UI</vt:lpstr>
      <vt:lpstr>Office 主题</vt:lpstr>
      <vt:lpstr>PowerPoint 演示文稿</vt:lpstr>
      <vt:lpstr>PowerPoint 演示文稿</vt:lpstr>
      <vt:lpstr>PowerPoint 演示文稿</vt:lpstr>
      <vt:lpstr>1.选择图表内容</vt:lpstr>
      <vt:lpstr>1.选择图表内容</vt:lpstr>
      <vt:lpstr>1.选择图表内容</vt:lpstr>
      <vt:lpstr>1.选择图表内容</vt:lpstr>
      <vt:lpstr>1.选择图表内容</vt:lpstr>
      <vt:lpstr>1.选择图表内容</vt:lpstr>
      <vt:lpstr>1.选择图表内容</vt:lpstr>
      <vt:lpstr>1. 选择图表内容</vt:lpstr>
      <vt:lpstr>1. 选择图表内容</vt:lpstr>
      <vt:lpstr>1. 选择图表内容</vt:lpstr>
      <vt:lpstr>PowerPoint 演示文稿</vt:lpstr>
      <vt:lpstr>2.缩放图表</vt:lpstr>
      <vt:lpstr>2.缩放图表</vt:lpstr>
      <vt:lpstr>2.缩放图表</vt:lpstr>
      <vt:lpstr>2.缩放图表</vt:lpstr>
      <vt:lpstr>2.缩放图表</vt:lpstr>
      <vt:lpstr>2.缩放图表</vt:lpstr>
      <vt:lpstr>PowerPoint 演示文稿</vt:lpstr>
      <vt:lpstr>3.追踪数据的值</vt:lpstr>
      <vt:lpstr>3.追踪数据的值</vt:lpstr>
      <vt:lpstr>3.追踪数据的值</vt:lpstr>
      <vt:lpstr>3.追踪数据的值</vt:lpstr>
      <vt:lpstr>3.追踪数据的值</vt:lpstr>
      <vt:lpstr>3.追踪数据的值</vt:lpstr>
      <vt:lpstr>3.追踪数据的值</vt:lpstr>
      <vt:lpstr>3.追踪数据的值</vt:lpstr>
      <vt:lpstr>PowerPoint 演示文稿</vt:lpstr>
      <vt:lpstr>4.使用AJAX获取数据</vt:lpstr>
      <vt:lpstr>4.使用AJAX获取数据</vt:lpstr>
      <vt:lpstr>4.使用AJAX获取数据</vt:lpstr>
      <vt:lpstr>4.使用AJAX获取数据</vt:lpstr>
      <vt:lpstr>4.使用AJAX获取数据</vt:lpstr>
      <vt:lpstr>4.使用AJAX获取数据</vt:lpstr>
      <vt:lpstr>4.使用AJAX获取数据</vt:lpstr>
      <vt:lpstr>4.使用AJAX获取数据</vt:lpstr>
      <vt:lpstr>4.使用AJAX获取数据</vt:lpstr>
      <vt:lpstr>4.使用AJAX获取数据</vt:lpstr>
      <vt:lpstr>4.使用AJAX获取数据</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c:title>
  <dc:creator>Michael</dc:creator>
  <cp:lastModifiedBy>Z AfarWind</cp:lastModifiedBy>
  <cp:revision>405</cp:revision>
  <dcterms:created xsi:type="dcterms:W3CDTF">2015-10-21T17:10:39Z</dcterms:created>
  <dcterms:modified xsi:type="dcterms:W3CDTF">2021-02-19T06:45:42Z</dcterms:modified>
</cp:coreProperties>
</file>